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handoutMasterIdLst>
    <p:handoutMasterId r:id="rId19"/>
  </p:handoutMasterIdLst>
  <p:sldIdLst>
    <p:sldId id="256" r:id="rId2"/>
    <p:sldId id="286" r:id="rId3"/>
    <p:sldId id="284" r:id="rId4"/>
    <p:sldId id="257" r:id="rId5"/>
    <p:sldId id="258" r:id="rId6"/>
    <p:sldId id="259" r:id="rId7"/>
    <p:sldId id="260" r:id="rId8"/>
    <p:sldId id="281" r:id="rId9"/>
    <p:sldId id="280" r:id="rId10"/>
    <p:sldId id="279" r:id="rId11"/>
    <p:sldId id="261" r:id="rId12"/>
    <p:sldId id="285" r:id="rId13"/>
    <p:sldId id="262" r:id="rId14"/>
    <p:sldId id="263" r:id="rId15"/>
    <p:sldId id="282" r:id="rId16"/>
    <p:sldId id="283" r:id="rId17"/>
    <p:sldId id="287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3D58"/>
    <a:srgbClr val="F7092B"/>
    <a:srgbClr val="D60093"/>
    <a:srgbClr val="3F71A7"/>
    <a:srgbClr val="781A0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82" autoAdjust="0"/>
    <p:restoredTop sz="94660"/>
  </p:normalViewPr>
  <p:slideViewPr>
    <p:cSldViewPr>
      <p:cViewPr varScale="1">
        <p:scale>
          <a:sx n="100" d="100"/>
          <a:sy n="100" d="100"/>
        </p:scale>
        <p:origin x="-2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1860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F753BFA-11B1-4668-B9E6-2709EBF84C58}" type="datetimeFigureOut">
              <a:rPr lang="ru-RU"/>
              <a:pPr>
                <a:defRPr/>
              </a:pPr>
              <a:t>13.11.2014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35E8B32-674A-46A1-B4AC-E4B5FEAAAB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2479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15426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427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F93C7-1D5E-400E-8F10-1D9662E4F7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CA2E8-7D12-42C4-B81F-7F462DD17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AEF1E-A2D9-4FB8-9FEE-CF472876AF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8C960-945D-42D3-B5D8-5193F68F5A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DBED3-AAB6-47C6-91A0-4A8192605E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E3117-CF97-48A0-9F53-0FCD9444F9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2D235-5B0E-4E5F-884D-134FA9FB0C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36E5C2-88BA-429D-8B18-2D476C3D67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11E9D9-F3A3-40F8-95B4-4EF2BDE21E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6224B-6A97-4477-B885-C8CAABA03A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6786A8-2194-4272-A667-2C1133E9FA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4340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4342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43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44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45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46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47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48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49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50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51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52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4354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55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56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57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58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59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60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61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62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63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64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65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66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67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68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69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70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71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437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7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7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7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7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7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7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80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8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8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8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8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8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8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8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8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8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7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4391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92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93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94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95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96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97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045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439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440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440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4402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1440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40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405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406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407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457AFA09-A6E5-4B82-93F1-EA935EC81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76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audio" Target="../media/audio1.wav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4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audio" Target="../media/audio1.wav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0.png"/><Relationship Id="rId9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slide" Target="slide3.xml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11" Type="http://schemas.openxmlformats.org/officeDocument/2006/relationships/audio" Target="../media/audio1.wav"/><Relationship Id="rId5" Type="http://schemas.openxmlformats.org/officeDocument/2006/relationships/image" Target="../media/image45.jpeg"/><Relationship Id="rId10" Type="http://schemas.openxmlformats.org/officeDocument/2006/relationships/slide" Target="slide3.xml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60;&#1080;&#1083;&#1100;&#1084;.avi" TargetMode="External"/><Relationship Id="rId2" Type="http://schemas.openxmlformats.org/officeDocument/2006/relationships/hyperlink" Target="&#1042;&#1080;&#1076;&#1077;&#1086;&#1092;&#1088;&#1072;&#1075;&#1084;&#1077;&#1085;&#1090;.mpg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ped-kopilka.ru/vneklasnaja-rabota/zagadki-schitalki-i-skorogovorki/zagadki-o-vode-v-prirode-dlja-shkolnikov.html" TargetMode="External"/><Relationship Id="rId2" Type="http://schemas.openxmlformats.org/officeDocument/2006/relationships/hyperlink" Target="http://muzofon.com/search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irgif.com/kartinki_voda.htm" TargetMode="External"/><Relationship Id="rId5" Type="http://schemas.openxmlformats.org/officeDocument/2006/relationships/hyperlink" Target="http://detyam.com.ua/chem-zanyat-rebenka/poslovicy-i-pogovorki/517-poslovicy-i-pogovorki-o-vode.html" TargetMode="External"/><Relationship Id="rId4" Type="http://schemas.openxmlformats.org/officeDocument/2006/relationships/hyperlink" Target="http://yandex.ru/video/search?text=%D1%84%D0%B8%D0%BB%D1%8C%D0%BC%D1%8B%20%D0%B2%D0%B2%D1%81%20%D0%BE%20%D0%B6%D0%B8%D0%B2%D0%BE%D1%82%D0%BD%D1%8B%D1%85%20%D0%BF%D1%80%D0%BE%20%D0%BA%D0%B8%D1%82%D0%BE%D0%B2&amp;where=all&amp;filmId=9BJgTYOHs3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3.xml"/><Relationship Id="rId3" Type="http://schemas.openxmlformats.org/officeDocument/2006/relationships/slide" Target="slide3.xml"/><Relationship Id="rId7" Type="http://schemas.openxmlformats.org/officeDocument/2006/relationships/slide" Target="slide8.xml"/><Relationship Id="rId12" Type="http://schemas.openxmlformats.org/officeDocument/2006/relationships/slide" Target="slide14.xml"/><Relationship Id="rId2" Type="http://schemas.openxmlformats.org/officeDocument/2006/relationships/slide" Target="slide1.xml"/><Relationship Id="rId16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9.xml"/><Relationship Id="rId5" Type="http://schemas.openxmlformats.org/officeDocument/2006/relationships/slide" Target="slide4.xml"/><Relationship Id="rId15" Type="http://schemas.openxmlformats.org/officeDocument/2006/relationships/slide" Target="slide16.xml"/><Relationship Id="rId10" Type="http://schemas.openxmlformats.org/officeDocument/2006/relationships/slide" Target="slide7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audio" Target="../media/audio1.wav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4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692150"/>
            <a:ext cx="6769100" cy="1223963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/>
              <a:t/>
            </a:r>
            <a:br>
              <a:rPr lang="en-US" sz="4800" smtClean="0"/>
            </a:br>
            <a:r>
              <a:rPr lang="en-US" sz="4800" smtClean="0"/>
              <a:t/>
            </a:r>
            <a:br>
              <a:rPr lang="en-US" sz="4800" smtClean="0"/>
            </a:br>
            <a:endParaRPr lang="ru-RU" sz="480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85918" y="4000504"/>
            <a:ext cx="5715040" cy="1143008"/>
          </a:xfrm>
        </p:spPr>
        <p:txBody>
          <a:bodyPr/>
          <a:lstStyle/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cs typeface="Arial"/>
              </a:rPr>
              <a:t>В 6 классе</a:t>
            </a:r>
          </a:p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1428750" y="214313"/>
            <a:ext cx="7345363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урок - игра  </a:t>
            </a:r>
          </a:p>
        </p:txBody>
      </p:sp>
      <p:sp>
        <p:nvSpPr>
          <p:cNvPr id="3077" name="WordArt 5"/>
          <p:cNvSpPr>
            <a:spLocks noChangeArrowheads="1" noChangeShapeType="1" noTextEdit="1"/>
          </p:cNvSpPr>
          <p:nvPr/>
        </p:nvSpPr>
        <p:spPr bwMode="auto">
          <a:xfrm>
            <a:off x="2857500" y="1643063"/>
            <a:ext cx="3671888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по теме</a:t>
            </a:r>
          </a:p>
        </p:txBody>
      </p:sp>
      <p:sp>
        <p:nvSpPr>
          <p:cNvPr id="3078" name="WordArt 6"/>
          <p:cNvSpPr>
            <a:spLocks noChangeArrowheads="1" noChangeShapeType="1" noTextEdit="1"/>
          </p:cNvSpPr>
          <p:nvPr/>
        </p:nvSpPr>
        <p:spPr bwMode="auto">
          <a:xfrm>
            <a:off x="1500188" y="2714625"/>
            <a:ext cx="6408737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''Гидросфера''</a:t>
            </a:r>
          </a:p>
        </p:txBody>
      </p:sp>
      <p:sp>
        <p:nvSpPr>
          <p:cNvPr id="3079" name="TextBox 6"/>
          <p:cNvSpPr txBox="1">
            <a:spLocks noChangeArrowheads="1"/>
          </p:cNvSpPr>
          <p:nvPr/>
        </p:nvSpPr>
        <p:spPr bwMode="auto">
          <a:xfrm>
            <a:off x="0" y="6072188"/>
            <a:ext cx="87868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Подготовленный учителем географии </a:t>
            </a:r>
            <a:r>
              <a:rPr lang="ru-RU" dirty="0" smtClean="0"/>
              <a:t>МБОУ </a:t>
            </a:r>
            <a:r>
              <a:rPr lang="ru-RU" dirty="0"/>
              <a:t>СОШ № 10 ст. </a:t>
            </a:r>
            <a:r>
              <a:rPr lang="ru-RU" dirty="0" err="1"/>
              <a:t>Новощербиновской</a:t>
            </a:r>
            <a:r>
              <a:rPr lang="ru-RU" dirty="0"/>
              <a:t> </a:t>
            </a:r>
            <a:r>
              <a:rPr lang="ru-RU" dirty="0" err="1"/>
              <a:t>Щербиновского</a:t>
            </a:r>
            <a:r>
              <a:rPr lang="ru-RU" dirty="0"/>
              <a:t> р-на </a:t>
            </a:r>
            <a:r>
              <a:rPr lang="ru-RU" dirty="0" err="1"/>
              <a:t>Борсук</a:t>
            </a:r>
            <a:r>
              <a:rPr lang="ru-RU" dirty="0"/>
              <a:t> Анжеликой Ивановной</a:t>
            </a:r>
          </a:p>
        </p:txBody>
      </p:sp>
      <p:sp>
        <p:nvSpPr>
          <p:cNvPr id="3080" name="Управляющая кнопка: далее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43938" y="6643688"/>
            <a:ext cx="500062" cy="214312"/>
          </a:xfrm>
          <a:prstGeom prst="actionButtonForwardNext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Внимание! Правильный ответ</a:t>
            </a:r>
          </a:p>
        </p:txBody>
      </p:sp>
      <p:pic>
        <p:nvPicPr>
          <p:cNvPr id="12291" name="Picture 8" descr="ant_07i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429388" y="3500438"/>
            <a:ext cx="2000264" cy="1428760"/>
          </a:xfrm>
          <a:noFill/>
        </p:spPr>
      </p:pic>
      <p:pic>
        <p:nvPicPr>
          <p:cNvPr id="12292" name="Picture 8" descr="RIF_51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3929063"/>
            <a:ext cx="16922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d_515i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3" y="1643063"/>
            <a:ext cx="171450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7" descr="akul_gen_vp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15125" y="1571625"/>
            <a:ext cx="1760538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TextBox 12"/>
          <p:cNvSpPr txBox="1">
            <a:spLocks noChangeArrowheads="1"/>
          </p:cNvSpPr>
          <p:nvPr/>
        </p:nvSpPr>
        <p:spPr bwMode="auto">
          <a:xfrm>
            <a:off x="428625" y="2571750"/>
            <a:ext cx="22145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1. Отлив</a:t>
            </a:r>
          </a:p>
          <a:p>
            <a:r>
              <a:rPr lang="ru-RU" sz="1200"/>
              <a:t>2. Воды</a:t>
            </a:r>
          </a:p>
        </p:txBody>
      </p:sp>
      <p:sp>
        <p:nvSpPr>
          <p:cNvPr id="12296" name="TextBox 13"/>
          <p:cNvSpPr txBox="1">
            <a:spLocks noChangeArrowheads="1"/>
          </p:cNvSpPr>
          <p:nvPr/>
        </p:nvSpPr>
        <p:spPr bwMode="auto">
          <a:xfrm>
            <a:off x="6643688" y="2500313"/>
            <a:ext cx="19288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1. Водица</a:t>
            </a:r>
          </a:p>
          <a:p>
            <a:r>
              <a:rPr lang="ru-RU" sz="1200"/>
              <a:t>2. Вода</a:t>
            </a:r>
          </a:p>
        </p:txBody>
      </p:sp>
      <p:sp>
        <p:nvSpPr>
          <p:cNvPr id="12297" name="TextBox 14"/>
          <p:cNvSpPr txBox="1">
            <a:spLocks noChangeArrowheads="1"/>
          </p:cNvSpPr>
          <p:nvPr/>
        </p:nvSpPr>
        <p:spPr bwMode="auto">
          <a:xfrm>
            <a:off x="285750" y="5000625"/>
            <a:ext cx="22145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1. Воды</a:t>
            </a:r>
          </a:p>
          <a:p>
            <a:r>
              <a:rPr lang="ru-RU" sz="1200"/>
              <a:t>2. Вода</a:t>
            </a:r>
          </a:p>
        </p:txBody>
      </p:sp>
      <p:sp>
        <p:nvSpPr>
          <p:cNvPr id="12298" name="TextBox 15"/>
          <p:cNvSpPr txBox="1">
            <a:spLocks noChangeArrowheads="1"/>
          </p:cNvSpPr>
          <p:nvPr/>
        </p:nvSpPr>
        <p:spPr bwMode="auto">
          <a:xfrm>
            <a:off x="6643688" y="5000625"/>
            <a:ext cx="22145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1. Реками </a:t>
            </a:r>
          </a:p>
          <a:p>
            <a:r>
              <a:rPr lang="ru-RU" sz="1200"/>
              <a:t>2. Вода</a:t>
            </a:r>
          </a:p>
        </p:txBody>
      </p:sp>
      <p:sp>
        <p:nvSpPr>
          <p:cNvPr id="12299" name="Управляющая кнопка: настраиваемая 1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643688" y="6357938"/>
            <a:ext cx="357187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00" name="TextBox 11"/>
          <p:cNvSpPr txBox="1">
            <a:spLocks noChangeArrowheads="1"/>
          </p:cNvSpPr>
          <p:nvPr/>
        </p:nvSpPr>
        <p:spPr bwMode="auto">
          <a:xfrm>
            <a:off x="7072313" y="6286500"/>
            <a:ext cx="114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Возврат к оглавлению</a:t>
            </a:r>
          </a:p>
        </p:txBody>
      </p:sp>
      <p:sp>
        <p:nvSpPr>
          <p:cNvPr id="12301" name="Управляющая кнопка: далее 1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214438" y="6286500"/>
            <a:ext cx="500062" cy="214313"/>
          </a:xfrm>
          <a:prstGeom prst="actionButtonForwardNext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02" name="Управляющая кнопка: назад 1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42938" y="6286500"/>
            <a:ext cx="500062" cy="214313"/>
          </a:xfrm>
          <a:prstGeom prst="actionButtonBackPrevious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03" name="Управляющая кнопка: звук 10">
            <a:hlinkClick r:id="" action="ppaction://noaction" highlightClick="1">
              <a:snd r:embed="rId7" name="applause.wav"/>
            </a:hlinkClick>
          </p:cNvPr>
          <p:cNvSpPr>
            <a:spLocks noChangeArrowheads="1"/>
          </p:cNvSpPr>
          <p:nvPr/>
        </p:nvSpPr>
        <p:spPr bwMode="auto">
          <a:xfrm>
            <a:off x="3286125" y="6429375"/>
            <a:ext cx="428625" cy="428625"/>
          </a:xfrm>
          <a:prstGeom prst="actionButtonSound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04" name="TextBox 15"/>
          <p:cNvSpPr txBox="1">
            <a:spLocks noChangeArrowheads="1"/>
          </p:cNvSpPr>
          <p:nvPr/>
        </p:nvSpPr>
        <p:spPr bwMode="auto">
          <a:xfrm>
            <a:off x="3786188" y="6500813"/>
            <a:ext cx="164306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Аплодисменты</a:t>
            </a:r>
          </a:p>
        </p:txBody>
      </p:sp>
      <p:sp>
        <p:nvSpPr>
          <p:cNvPr id="17" name="Управляющая кнопка: возврат 16">
            <a:hlinkClick r:id="rId6" action="ppaction://hlinksldjump" highlightClick="1"/>
          </p:cNvPr>
          <p:cNvSpPr/>
          <p:nvPr/>
        </p:nvSpPr>
        <p:spPr>
          <a:xfrm>
            <a:off x="6643688" y="6357938"/>
            <a:ext cx="357187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700" dirty="0" smtClean="0"/>
              <a:t/>
            </a:r>
            <a:br>
              <a:rPr lang="en-US" sz="3700" dirty="0" smtClean="0"/>
            </a:br>
            <a:r>
              <a:rPr lang="ru-RU" sz="3700" dirty="0" smtClean="0"/>
              <a:t>Распредели морских животных на 2 группы</a:t>
            </a:r>
          </a:p>
        </p:txBody>
      </p:sp>
      <p:sp>
        <p:nvSpPr>
          <p:cNvPr id="13315" name="WordArt 4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1079500" cy="863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77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chemeClr val="accent2">
                    <a:alpha val="49019"/>
                  </a:schemeClr>
                </a:solidFill>
                <a:latin typeface="Arial"/>
                <a:cs typeface="Arial"/>
              </a:rPr>
              <a:t>5 тур</a:t>
            </a: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107950" y="115888"/>
            <a:ext cx="903605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tx2"/>
                </a:solidFill>
              </a:rPr>
              <a:t>                                               </a:t>
            </a:r>
            <a:r>
              <a:rPr lang="ru-RU" sz="4000" b="1">
                <a:solidFill>
                  <a:schemeClr val="tx2"/>
                </a:solidFill>
              </a:rPr>
              <a:t>“</a:t>
            </a:r>
            <a:r>
              <a:rPr lang="en-US" sz="4000" b="1">
                <a:solidFill>
                  <a:schemeClr val="tx2"/>
                </a:solidFill>
              </a:rPr>
              <a:t>SOS</a:t>
            </a:r>
            <a:r>
              <a:rPr lang="ru-RU" sz="4000" b="1">
                <a:solidFill>
                  <a:schemeClr val="tx2"/>
                </a:solidFill>
              </a:rPr>
              <a:t>”</a:t>
            </a:r>
            <a:r>
              <a:rPr lang="ru-RU" b="1">
                <a:solidFill>
                  <a:schemeClr val="tx2"/>
                </a:solidFill>
              </a:rPr>
              <a:t/>
            </a:r>
            <a:br>
              <a:rPr lang="ru-RU" b="1">
                <a:solidFill>
                  <a:schemeClr val="tx2"/>
                </a:solidFill>
              </a:rPr>
            </a:br>
            <a:endParaRPr lang="ru-RU" b="1">
              <a:solidFill>
                <a:schemeClr val="tx2"/>
              </a:solidFill>
            </a:endParaRPr>
          </a:p>
        </p:txBody>
      </p:sp>
      <p:sp>
        <p:nvSpPr>
          <p:cNvPr id="13317" name="Управляющая кнопка: настраиваемая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715125" y="6500813"/>
            <a:ext cx="357188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8" name="TextBox 11"/>
          <p:cNvSpPr txBox="1">
            <a:spLocks noChangeArrowheads="1"/>
          </p:cNvSpPr>
          <p:nvPr/>
        </p:nvSpPr>
        <p:spPr bwMode="auto">
          <a:xfrm>
            <a:off x="7143750" y="6396038"/>
            <a:ext cx="1143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Возврат к оглавлению</a:t>
            </a:r>
          </a:p>
        </p:txBody>
      </p:sp>
      <p:sp>
        <p:nvSpPr>
          <p:cNvPr id="13319" name="TextBox 13"/>
          <p:cNvSpPr txBox="1">
            <a:spLocks noChangeArrowheads="1"/>
          </p:cNvSpPr>
          <p:nvPr/>
        </p:nvSpPr>
        <p:spPr bwMode="auto">
          <a:xfrm>
            <a:off x="5715000" y="2286000"/>
            <a:ext cx="2643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Млекопитающие</a:t>
            </a:r>
          </a:p>
        </p:txBody>
      </p:sp>
      <p:sp>
        <p:nvSpPr>
          <p:cNvPr id="13320" name="TextBox 14"/>
          <p:cNvSpPr txBox="1">
            <a:spLocks noChangeArrowheads="1"/>
          </p:cNvSpPr>
          <p:nvPr/>
        </p:nvSpPr>
        <p:spPr bwMode="auto">
          <a:xfrm>
            <a:off x="714375" y="2357438"/>
            <a:ext cx="1857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Моллюски</a:t>
            </a:r>
          </a:p>
        </p:txBody>
      </p:sp>
      <p:pic>
        <p:nvPicPr>
          <p:cNvPr id="13321" name="Picture 11" descr="C:\Documents and Settings\География\Мои документы\Урок М.М\Картинки животных\b5g0003i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5072063"/>
            <a:ext cx="1501775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2" descr="C:\Documents and Settings\География\Мои документы\Урок М.М\Картинки животных\b5g0241i.bm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6250" y="3786188"/>
            <a:ext cx="1616075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13" descr="C:\Documents and Settings\География\Мои документы\Урок М.М\Картинки животных\b5g0242i.bmp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875" y="5572125"/>
            <a:ext cx="15097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14" descr="C:\Documents and Settings\География\Мои документы\Урок М.М\Картинки животных\bio271i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50" y="2822575"/>
            <a:ext cx="1928813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5" name="Picture 15" descr="C:\Documents and Settings\География\Мои документы\Урок М.М\Картинки животных\d_515i.bmp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42938" y="3357563"/>
            <a:ext cx="16430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6" name="Picture 16" descr="C:\Documents and Settings\География\Мои документы\Урок М.М\Картинки животных\k_540i.bmp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429000" y="2428875"/>
            <a:ext cx="1519238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7" name="Picture 17" descr="C:\Documents and Settings\География\Мои документы\Урок М.М\Картинки животных\m_219i.bmp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500313" y="3929063"/>
            <a:ext cx="1604962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8" name="Picture 18" descr="C:\Documents and Settings\География\Мои документы\Урок М.М\Картинки животных\t01116i.bmp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072188" y="4357688"/>
            <a:ext cx="1643062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9" name="Управляющая кнопка: далее 2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928688" y="6500813"/>
            <a:ext cx="500062" cy="214312"/>
          </a:xfrm>
          <a:prstGeom prst="actionButtonForwardNext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0" name="Управляющая кнопка: назад 2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57188" y="6500813"/>
            <a:ext cx="500062" cy="214312"/>
          </a:xfrm>
          <a:prstGeom prst="actionButtonBackPrevious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" name="Управляющая кнопка: возврат 25">
            <a:hlinkClick r:id="rId2" action="ppaction://hlinksldjump" highlightClick="1"/>
          </p:cNvPr>
          <p:cNvSpPr/>
          <p:nvPr/>
        </p:nvSpPr>
        <p:spPr>
          <a:xfrm>
            <a:off x="6715125" y="6500813"/>
            <a:ext cx="357188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85750" y="142875"/>
            <a:ext cx="8510588" cy="1325563"/>
          </a:xfrm>
        </p:spPr>
        <p:txBody>
          <a:bodyPr/>
          <a:lstStyle/>
          <a:p>
            <a:pPr eaLnBrk="1" hangingPunct="1">
              <a:defRPr/>
            </a:pPr>
            <a:r>
              <a:rPr lang="ru-RU" sz="3700" dirty="0" smtClean="0"/>
              <a:t>Внимание! Правильный ответ</a:t>
            </a:r>
          </a:p>
        </p:txBody>
      </p:sp>
      <p:sp>
        <p:nvSpPr>
          <p:cNvPr id="14339" name="WordArt 4"/>
          <p:cNvSpPr>
            <a:spLocks noChangeArrowheads="1" noChangeShapeType="1" noTextEdit="1"/>
          </p:cNvSpPr>
          <p:nvPr/>
        </p:nvSpPr>
        <p:spPr bwMode="auto">
          <a:xfrm>
            <a:off x="571472" y="500042"/>
            <a:ext cx="1079500" cy="863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77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chemeClr val="accent2">
                    <a:alpha val="49019"/>
                  </a:schemeClr>
                </a:solidFill>
                <a:latin typeface="Arial"/>
                <a:cs typeface="Arial"/>
              </a:rPr>
              <a:t> </a:t>
            </a: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107950" y="115888"/>
            <a:ext cx="9036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tx2"/>
                </a:solidFill>
              </a:rPr>
              <a:t>                                               </a:t>
            </a:r>
          </a:p>
        </p:txBody>
      </p:sp>
      <p:sp>
        <p:nvSpPr>
          <p:cNvPr id="14341" name="Управляющая кнопка: настраиваемая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715125" y="6500813"/>
            <a:ext cx="357188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2" name="TextBox 11"/>
          <p:cNvSpPr txBox="1">
            <a:spLocks noChangeArrowheads="1"/>
          </p:cNvSpPr>
          <p:nvPr/>
        </p:nvSpPr>
        <p:spPr bwMode="auto">
          <a:xfrm>
            <a:off x="7143750" y="6396038"/>
            <a:ext cx="1143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Возврат к оглавлению</a:t>
            </a:r>
          </a:p>
        </p:txBody>
      </p:sp>
      <p:sp>
        <p:nvSpPr>
          <p:cNvPr id="14343" name="TextBox 13"/>
          <p:cNvSpPr txBox="1">
            <a:spLocks noChangeArrowheads="1"/>
          </p:cNvSpPr>
          <p:nvPr/>
        </p:nvSpPr>
        <p:spPr bwMode="auto">
          <a:xfrm>
            <a:off x="6286500" y="1714500"/>
            <a:ext cx="2643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Млекопитающие</a:t>
            </a:r>
          </a:p>
        </p:txBody>
      </p:sp>
      <p:sp>
        <p:nvSpPr>
          <p:cNvPr id="14344" name="TextBox 14"/>
          <p:cNvSpPr txBox="1">
            <a:spLocks noChangeArrowheads="1"/>
          </p:cNvSpPr>
          <p:nvPr/>
        </p:nvSpPr>
        <p:spPr bwMode="auto">
          <a:xfrm>
            <a:off x="723900" y="1873250"/>
            <a:ext cx="18573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Моллюски</a:t>
            </a:r>
          </a:p>
        </p:txBody>
      </p:sp>
      <p:pic>
        <p:nvPicPr>
          <p:cNvPr id="14345" name="Picture 11" descr="C:\Documents and Settings\География\Мои документы\Урок М.М\Картинки животных\b5g0003i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00813" y="2928938"/>
            <a:ext cx="1144587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2" descr="C:\Documents and Settings\География\Мои документы\Урок М.М\Картинки животных\b5g0241i.bm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3" y="3929063"/>
            <a:ext cx="1616075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3" descr="C:\Documents and Settings\География\Мои документы\Урок М.М\Картинки животных\b5g0242i.bmp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1188" y="5445125"/>
            <a:ext cx="15097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4" descr="C:\Documents and Settings\География\Мои документы\Урок М.М\Картинки животных\bio271i.bmp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63" y="2357438"/>
            <a:ext cx="1785937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15" descr="C:\Documents and Settings\География\Мои документы\Урок М.М\Картинки животных\d_515i.bmp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00813" y="4643438"/>
            <a:ext cx="13573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16" descr="C:\Documents and Settings\География\Мои документы\Урок М.М\Картинки животных\k_540i.bmp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500813" y="3786188"/>
            <a:ext cx="1233487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1" name="Picture 17" descr="C:\Documents and Settings\География\Мои документы\Урок М.М\Картинки животных\m_219i.bmp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500813" y="5643563"/>
            <a:ext cx="117633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2" name="Picture 18" descr="C:\Documents and Settings\География\Мои документы\Урок М.М\Картинки животных\t01116i.bmp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572250" y="2143125"/>
            <a:ext cx="1000125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3" name="Управляющая кнопка: далее 1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14375" y="6500813"/>
            <a:ext cx="500063" cy="214312"/>
          </a:xfrm>
          <a:prstGeom prst="actionButtonForwardNext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4" name="Управляющая кнопка: назад 1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142875" y="6500813"/>
            <a:ext cx="500063" cy="214312"/>
          </a:xfrm>
          <a:prstGeom prst="actionButtonBackPrevious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5" name="Управляющая кнопка: звук 10">
            <a:hlinkClick r:id="" action="ppaction://noaction" highlightClick="1">
              <a:snd r:embed="rId11" name="applause.wav"/>
            </a:hlinkClick>
          </p:cNvPr>
          <p:cNvSpPr>
            <a:spLocks noChangeArrowheads="1"/>
          </p:cNvSpPr>
          <p:nvPr/>
        </p:nvSpPr>
        <p:spPr bwMode="auto">
          <a:xfrm>
            <a:off x="3286125" y="6429375"/>
            <a:ext cx="428625" cy="428625"/>
          </a:xfrm>
          <a:prstGeom prst="actionButtonSound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6" name="TextBox 19"/>
          <p:cNvSpPr txBox="1">
            <a:spLocks noChangeArrowheads="1"/>
          </p:cNvSpPr>
          <p:nvPr/>
        </p:nvSpPr>
        <p:spPr bwMode="auto">
          <a:xfrm>
            <a:off x="3786188" y="6500813"/>
            <a:ext cx="164306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Аплодисменты</a:t>
            </a:r>
          </a:p>
        </p:txBody>
      </p:sp>
      <p:sp>
        <p:nvSpPr>
          <p:cNvPr id="21" name="Управляющая кнопка: возврат 20">
            <a:hlinkClick r:id="rId2" action="ppaction://hlinksldjump" highlightClick="1"/>
          </p:cNvPr>
          <p:cNvSpPr/>
          <p:nvPr/>
        </p:nvSpPr>
        <p:spPr>
          <a:xfrm>
            <a:off x="6715125" y="6500813"/>
            <a:ext cx="357188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6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 </a:t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>
          <a:xfrm>
            <a:off x="1476375" y="5661025"/>
            <a:ext cx="8208963" cy="180022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mtClean="0"/>
              <a:t> </a:t>
            </a:r>
          </a:p>
        </p:txBody>
      </p:sp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1066800" cy="8032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77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chemeClr val="tx2">
                    <a:alpha val="50980"/>
                  </a:schemeClr>
                </a:solidFill>
                <a:latin typeface="Arial"/>
                <a:cs typeface="Arial"/>
              </a:rPr>
              <a:t>6 тур</a:t>
            </a:r>
          </a:p>
        </p:txBody>
      </p:sp>
      <p:pic>
        <p:nvPicPr>
          <p:cNvPr id="15365" name="Picture 5" descr="i[6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052513"/>
            <a:ext cx="2592387" cy="182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i[8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3759200"/>
            <a:ext cx="2447925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 descr="i[1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38" y="3714750"/>
            <a:ext cx="27114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8" descr="i[16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825" y="908050"/>
            <a:ext cx="2736850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5" name="Rectangle 9" descr="Бумажный пакет"/>
          <p:cNvSpPr>
            <a:spLocks noChangeArrowheads="1"/>
          </p:cNvSpPr>
          <p:nvPr/>
        </p:nvSpPr>
        <p:spPr bwMode="auto">
          <a:xfrm>
            <a:off x="1116013" y="2997200"/>
            <a:ext cx="7366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39947" name="Rectangle 11"/>
          <p:cNvSpPr>
            <a:spLocks noRot="1" noChangeArrowheads="1"/>
          </p:cNvSpPr>
          <p:nvPr/>
        </p:nvSpPr>
        <p:spPr bwMode="auto">
          <a:xfrm>
            <a:off x="517525" y="0"/>
            <a:ext cx="8510588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«Ум хорошо, два - лучше»</a:t>
            </a:r>
            <a:b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15371" name="Picture 12" descr="d_515i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981075"/>
            <a:ext cx="118745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13" descr="akul_gen_vp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956550" y="908050"/>
            <a:ext cx="118745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14" descr="RIF_51I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3644900"/>
            <a:ext cx="111601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15" descr="ant_07i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101013" y="3644900"/>
            <a:ext cx="1042987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5" name="Управляющая кнопка: настраиваемая 14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00813" y="6500813"/>
            <a:ext cx="357187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TextBox 15"/>
          <p:cNvSpPr txBox="1">
            <a:spLocks noChangeArrowheads="1"/>
          </p:cNvSpPr>
          <p:nvPr/>
        </p:nvSpPr>
        <p:spPr bwMode="auto">
          <a:xfrm>
            <a:off x="6929438" y="6396038"/>
            <a:ext cx="1143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Возврат к оглавлению</a:t>
            </a:r>
          </a:p>
        </p:txBody>
      </p:sp>
      <p:sp>
        <p:nvSpPr>
          <p:cNvPr id="15377" name="TextBox 16"/>
          <p:cNvSpPr txBox="1">
            <a:spLocks noChangeArrowheads="1"/>
          </p:cNvSpPr>
          <p:nvPr/>
        </p:nvSpPr>
        <p:spPr bwMode="auto">
          <a:xfrm>
            <a:off x="1000125" y="2928938"/>
            <a:ext cx="7143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Объясните причины данных явлений гидросферы</a:t>
            </a:r>
          </a:p>
        </p:txBody>
      </p:sp>
      <p:sp>
        <p:nvSpPr>
          <p:cNvPr id="15378" name="Управляющая кнопка: далее 1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928688" y="6500813"/>
            <a:ext cx="500062" cy="214312"/>
          </a:xfrm>
          <a:prstGeom prst="actionButtonForwardNext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9" name="Управляющая кнопка: назад 1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57188" y="6500813"/>
            <a:ext cx="500062" cy="214312"/>
          </a:xfrm>
          <a:prstGeom prst="actionButtonBackPrevious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Управляющая кнопка: возврат 19">
            <a:hlinkClick r:id="rId10" action="ppaction://hlinksldjump" highlightClick="1"/>
          </p:cNvPr>
          <p:cNvSpPr/>
          <p:nvPr/>
        </p:nvSpPr>
        <p:spPr>
          <a:xfrm>
            <a:off x="6500813" y="6500813"/>
            <a:ext cx="357187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88582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    «Помоги воде сам»</a:t>
            </a:r>
            <a:br>
              <a:rPr lang="ru-RU" b="1" dirty="0" smtClean="0"/>
            </a:br>
            <a:r>
              <a:rPr lang="ru-RU" sz="2400" b="1" dirty="0" smtClean="0"/>
              <a:t>(объясните данные факторы загрязнения воды)</a:t>
            </a:r>
          </a:p>
        </p:txBody>
      </p:sp>
      <p:sp>
        <p:nvSpPr>
          <p:cNvPr id="5529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927350" y="2205038"/>
            <a:ext cx="5915025" cy="38941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dirty="0" smtClean="0"/>
              <a:t>Вода! Тебе мы посвящаем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dirty="0" smtClean="0"/>
              <a:t>Стихи, и песни, и дела!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dirty="0" smtClean="0"/>
              <a:t>Тебя сегодня прославляем,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dirty="0" smtClean="0"/>
              <a:t>Чтоб ты у нас всегда была.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dirty="0" smtClean="0"/>
              <a:t>Чтоб реки были полноводны,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dirty="0" smtClean="0"/>
              <a:t>И мирно бы текли всегда,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dirty="0" smtClean="0"/>
              <a:t>Была прозрачна в них всегда Вода!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dirty="0" smtClean="0"/>
              <a:t>Чтоб дождем нас поливала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dirty="0" smtClean="0"/>
              <a:t>Ты с чистых </a:t>
            </a:r>
            <a:r>
              <a:rPr lang="ru-RU" sz="1400" dirty="0" err="1" smtClean="0"/>
              <a:t>голубых</a:t>
            </a:r>
            <a:r>
              <a:rPr lang="ru-RU" sz="1400" dirty="0" smtClean="0"/>
              <a:t> небес.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dirty="0" smtClean="0"/>
              <a:t>И злился бы на нас поменьше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dirty="0" smtClean="0"/>
              <a:t>Могучий и веселый Зевс.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dirty="0" smtClean="0"/>
              <a:t>Тебе, Вода, поем мы славу!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dirty="0" smtClean="0"/>
              <a:t>Живи на счастье и забаву!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dirty="0" smtClean="0"/>
              <a:t>И радуй нас собой всегда.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dirty="0" smtClean="0"/>
              <a:t>Да пусть же славится вода!</a:t>
            </a:r>
          </a:p>
        </p:txBody>
      </p:sp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1296987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77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rgbClr val="FF0000">
                    <a:alpha val="47842"/>
                  </a:srgbClr>
                </a:solidFill>
                <a:latin typeface="Arial"/>
                <a:cs typeface="Arial"/>
              </a:rPr>
              <a:t>7 тур</a:t>
            </a: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773238"/>
            <a:ext cx="26638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724400"/>
            <a:ext cx="2303463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88125" y="4652963"/>
            <a:ext cx="22320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88125" y="1916113"/>
            <a:ext cx="2106613" cy="14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10" descr="d_515i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1125538"/>
            <a:ext cx="12239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1" descr="akul_gen_vp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786688" y="1214438"/>
            <a:ext cx="1223962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12" descr="RIF_51I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3933825"/>
            <a:ext cx="1187450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13" descr="ant_07i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740650" y="3573463"/>
            <a:ext cx="12446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7" name="Управляющая кнопка: настраиваемая 12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00813" y="6500813"/>
            <a:ext cx="357187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8" name="TextBox 13"/>
          <p:cNvSpPr txBox="1">
            <a:spLocks noChangeArrowheads="1"/>
          </p:cNvSpPr>
          <p:nvPr/>
        </p:nvSpPr>
        <p:spPr bwMode="auto">
          <a:xfrm>
            <a:off x="6858000" y="6396038"/>
            <a:ext cx="1143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Возврат к оглавлению</a:t>
            </a:r>
          </a:p>
        </p:txBody>
      </p:sp>
      <p:sp>
        <p:nvSpPr>
          <p:cNvPr id="16399" name="Управляющая кнопка: далее 1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928688" y="6500813"/>
            <a:ext cx="500062" cy="214312"/>
          </a:xfrm>
          <a:prstGeom prst="actionButtonForwardNext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0" name="Управляющая кнопка: назад 1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57188" y="6500813"/>
            <a:ext cx="500062" cy="214312"/>
          </a:xfrm>
          <a:prstGeom prst="actionButtonBackPrevious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1" name="Управляющая кнопка: звук 10">
            <a:hlinkClick r:id="" action="ppaction://noaction" highlightClick="1">
              <a:snd r:embed="rId11" name="applause.wav"/>
            </a:hlinkClick>
          </p:cNvPr>
          <p:cNvSpPr>
            <a:spLocks noChangeArrowheads="1"/>
          </p:cNvSpPr>
          <p:nvPr/>
        </p:nvSpPr>
        <p:spPr bwMode="auto">
          <a:xfrm>
            <a:off x="3286125" y="6429375"/>
            <a:ext cx="428625" cy="428625"/>
          </a:xfrm>
          <a:prstGeom prst="actionButtonSound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2" name="TextBox 17"/>
          <p:cNvSpPr txBox="1">
            <a:spLocks noChangeArrowheads="1"/>
          </p:cNvSpPr>
          <p:nvPr/>
        </p:nvSpPr>
        <p:spPr bwMode="auto">
          <a:xfrm>
            <a:off x="3786188" y="6500813"/>
            <a:ext cx="164306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Аплодисменты</a:t>
            </a:r>
          </a:p>
        </p:txBody>
      </p:sp>
      <p:sp>
        <p:nvSpPr>
          <p:cNvPr id="19" name="Управляющая кнопка: возврат 18">
            <a:hlinkClick r:id="rId10" action="ppaction://hlinksldjump" highlightClick="1"/>
          </p:cNvPr>
          <p:cNvSpPr/>
          <p:nvPr/>
        </p:nvSpPr>
        <p:spPr>
          <a:xfrm>
            <a:off x="6500813" y="6500813"/>
            <a:ext cx="357187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Видеофильм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50" y="2357438"/>
            <a:ext cx="7258050" cy="2054225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endParaRPr lang="ru-RU" dirty="0" smtClean="0">
              <a:hlinkClick r:id="rId2" action="ppaction://hlinkfile"/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ru-RU" dirty="0" smtClean="0">
                <a:hlinkClick r:id="rId3" action="ppaction://hlinkfile"/>
              </a:rPr>
              <a:t>Видеофрагмент «Спасение кита»</a:t>
            </a:r>
            <a:endParaRPr lang="ru-RU" dirty="0" smtClean="0">
              <a:hlinkClick r:id="rId2" action="ppaction://hlinkfile"/>
            </a:endParaRPr>
          </a:p>
        </p:txBody>
      </p:sp>
      <p:sp>
        <p:nvSpPr>
          <p:cNvPr id="17412" name="Управляющая кнопка: настраиваемая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215188" y="6215063"/>
            <a:ext cx="357187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3" name="TextBox 6"/>
          <p:cNvSpPr txBox="1">
            <a:spLocks noChangeArrowheads="1"/>
          </p:cNvSpPr>
          <p:nvPr/>
        </p:nvSpPr>
        <p:spPr bwMode="auto">
          <a:xfrm>
            <a:off x="7715250" y="6143625"/>
            <a:ext cx="114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Возврат к оглавлению</a:t>
            </a:r>
          </a:p>
        </p:txBody>
      </p:sp>
      <p:sp>
        <p:nvSpPr>
          <p:cNvPr id="17414" name="Управляющая кнопка: далее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000125" y="5929313"/>
            <a:ext cx="500063" cy="214312"/>
          </a:xfrm>
          <a:prstGeom prst="actionButtonForwardNext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5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500063" y="5929313"/>
            <a:ext cx="500062" cy="214312"/>
          </a:xfrm>
          <a:prstGeom prst="actionButtonBackPrevious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Управляющая кнопка: возврат 9">
            <a:hlinkClick r:id="rId4" action="ppaction://hlinksldjump" highlightClick="1"/>
          </p:cNvPr>
          <p:cNvSpPr/>
          <p:nvPr/>
        </p:nvSpPr>
        <p:spPr>
          <a:xfrm>
            <a:off x="7215188" y="6215063"/>
            <a:ext cx="357187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sz="5400" dirty="0" smtClean="0"/>
              <a:t>Спасибо за внимание,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5400" dirty="0" smtClean="0"/>
              <a:t> до новых встреч!!!</a:t>
            </a:r>
            <a:endParaRPr lang="ru-RU" sz="5400" dirty="0"/>
          </a:p>
        </p:txBody>
      </p:sp>
      <p:sp>
        <p:nvSpPr>
          <p:cNvPr id="18436" name="Управляющая кнопка: настраиваемая 11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4427538" y="6165850"/>
            <a:ext cx="430212" cy="406400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37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95288" y="6381750"/>
            <a:ext cx="500062" cy="214313"/>
          </a:xfrm>
          <a:prstGeom prst="actionButtonBackPrevious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38" name="TextBox 9"/>
          <p:cNvSpPr txBox="1">
            <a:spLocks noChangeArrowheads="1"/>
          </p:cNvSpPr>
          <p:nvPr/>
        </p:nvSpPr>
        <p:spPr bwMode="auto">
          <a:xfrm>
            <a:off x="7740650" y="6092825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Возврат к оглавлению</a:t>
            </a:r>
          </a:p>
        </p:txBody>
      </p:sp>
      <p:sp>
        <p:nvSpPr>
          <p:cNvPr id="18439" name="TextBox 10"/>
          <p:cNvSpPr txBox="1">
            <a:spLocks noChangeArrowheads="1"/>
          </p:cNvSpPr>
          <p:nvPr/>
        </p:nvSpPr>
        <p:spPr bwMode="auto">
          <a:xfrm>
            <a:off x="4857750" y="6143625"/>
            <a:ext cx="114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Конец показа</a:t>
            </a:r>
          </a:p>
        </p:txBody>
      </p:sp>
      <p:sp>
        <p:nvSpPr>
          <p:cNvPr id="12" name="Управляющая кнопка: возврат 11">
            <a:hlinkClick r:id="rId2" action="ppaction://hlinksldjump" highlightClick="1"/>
          </p:cNvPr>
          <p:cNvSpPr/>
          <p:nvPr/>
        </p:nvSpPr>
        <p:spPr>
          <a:xfrm>
            <a:off x="7235825" y="6092825"/>
            <a:ext cx="477838" cy="47625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4345"/>
            <a:ext cx="842493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smtClean="0"/>
              <a:t>           Используемые </a:t>
            </a:r>
            <a:r>
              <a:rPr lang="ru-RU" sz="2000" b="1" dirty="0"/>
              <a:t>интернет ресурсы</a:t>
            </a:r>
            <a:endParaRPr lang="ru-RU" sz="2000" dirty="0"/>
          </a:p>
          <a:p>
            <a:endParaRPr lang="ru-RU" sz="2000" u="sng" dirty="0" smtClean="0">
              <a:hlinkClick r:id="rId2"/>
            </a:endParaRPr>
          </a:p>
          <a:p>
            <a:r>
              <a:rPr lang="ru-RU" sz="2000" u="sng" dirty="0" smtClean="0">
                <a:hlinkClick r:id="rId2"/>
              </a:rPr>
              <a:t>http</a:t>
            </a:r>
            <a:r>
              <a:rPr lang="ru-RU" sz="2000" u="sng" dirty="0">
                <a:hlinkClick r:id="rId2"/>
              </a:rPr>
              <a:t>://muzofon.com/search</a:t>
            </a:r>
            <a:r>
              <a:rPr lang="ru-RU" sz="2000" u="sng" dirty="0" smtClean="0">
                <a:hlinkClick r:id="rId2"/>
              </a:rPr>
              <a:t>/</a:t>
            </a:r>
            <a:endParaRPr lang="ru-RU" sz="2000" u="sng" dirty="0" smtClean="0"/>
          </a:p>
          <a:p>
            <a:endParaRPr lang="ru-RU" sz="2000" u="sng" dirty="0" smtClean="0"/>
          </a:p>
          <a:p>
            <a:r>
              <a:rPr lang="ru-RU" sz="2000" dirty="0" smtClean="0">
                <a:hlinkClick r:id="rId3"/>
              </a:rPr>
              <a:t>http</a:t>
            </a:r>
            <a:r>
              <a:rPr lang="ru-RU" sz="2000" dirty="0">
                <a:hlinkClick r:id="rId3"/>
              </a:rPr>
              <a:t>://</a:t>
            </a:r>
            <a:r>
              <a:rPr lang="ru-RU" sz="2000" dirty="0" smtClean="0">
                <a:hlinkClick r:id="rId3"/>
              </a:rPr>
              <a:t>ped-kopilka.ru/vneklasnaja-rabota/zagadki-schitalki-i-skorogovorki/zagadki-o-vode-v-prirode-dlja-shkolnikov.html</a:t>
            </a:r>
            <a:endParaRPr lang="ru-RU" sz="2000" dirty="0" smtClean="0"/>
          </a:p>
          <a:p>
            <a:endParaRPr lang="ru-RU" sz="2000" dirty="0"/>
          </a:p>
          <a:p>
            <a:r>
              <a:rPr lang="ru-RU" sz="2000" u="sng" dirty="0">
                <a:hlinkClick r:id="rId4"/>
              </a:rPr>
              <a:t>http://yandex.ru/video/search?text=%</a:t>
            </a:r>
            <a:r>
              <a:rPr lang="ru-RU" sz="2000" u="sng" dirty="0" smtClean="0">
                <a:hlinkClick r:id="rId4"/>
              </a:rPr>
              <a:t>D1%84%D0%B8%D0%BB%D1%8C%D0%BC%D1%8B%20%D0%B2%D0%B2%D1%81%20%D0%BE%20%D0%B6%D0%B8%D0%B2%D0%BE%D1%82%D0%BD%D1%8B%D1%85%20%D0%BF%D1%80%D0%BE%20%D0%BA%D0%B8%D1%82%D0%BE%D0%B2&amp;where=all&amp;filmId=9BJgTYOHs3M</a:t>
            </a:r>
            <a:endParaRPr lang="ru-RU" sz="2000" u="sng" dirty="0" smtClean="0"/>
          </a:p>
          <a:p>
            <a:endParaRPr lang="ru-RU" sz="2000" dirty="0"/>
          </a:p>
          <a:p>
            <a:r>
              <a:rPr lang="ru-RU" sz="2000" u="sng" dirty="0">
                <a:hlinkClick r:id="rId5"/>
              </a:rPr>
              <a:t>http://</a:t>
            </a:r>
            <a:r>
              <a:rPr lang="ru-RU" sz="2000" u="sng" dirty="0" smtClean="0">
                <a:hlinkClick r:id="rId5"/>
              </a:rPr>
              <a:t>detyam.com.ua/chem-zanyat-rebenka/poslovicy-i-pogovorki/517-poslovicy-i-pogovorki-o-vode.html</a:t>
            </a:r>
            <a:endParaRPr lang="ru-RU" sz="2000" u="sng" dirty="0" smtClean="0"/>
          </a:p>
          <a:p>
            <a:endParaRPr lang="ru-RU" sz="2000" dirty="0"/>
          </a:p>
          <a:p>
            <a:r>
              <a:rPr lang="ru-RU" sz="2000" dirty="0">
                <a:hlinkClick r:id="rId6"/>
              </a:rPr>
              <a:t>http://</a:t>
            </a:r>
            <a:r>
              <a:rPr lang="ru-RU" sz="2000" dirty="0" smtClean="0">
                <a:hlinkClick r:id="rId6"/>
              </a:rPr>
              <a:t>mirgif.com/kartinki_voda.htm</a:t>
            </a:r>
            <a:endParaRPr lang="ru-RU" sz="2000" dirty="0" smtClean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428908138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u="sng" dirty="0" smtClean="0"/>
              <a:t>Цель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13" cy="4614863"/>
          </a:xfrm>
        </p:spPr>
        <p:txBody>
          <a:bodyPr/>
          <a:lstStyle/>
          <a:p>
            <a:pPr>
              <a:defRPr/>
            </a:pPr>
            <a:r>
              <a:rPr lang="ru-RU" sz="2400" b="1" dirty="0" smtClean="0"/>
              <a:t>-</a:t>
            </a:r>
            <a:r>
              <a:rPr lang="ru-RU" sz="2400" dirty="0" smtClean="0"/>
              <a:t> пробуждение интереса к географии, поиску дополнительного материала.</a:t>
            </a:r>
          </a:p>
          <a:p>
            <a:pPr>
              <a:defRPr/>
            </a:pPr>
            <a:r>
              <a:rPr lang="ru-RU" sz="2400" dirty="0" smtClean="0"/>
              <a:t>развитие познавательных способностей учащихся</a:t>
            </a:r>
          </a:p>
          <a:p>
            <a:pPr>
              <a:defRPr/>
            </a:pPr>
            <a:r>
              <a:rPr lang="ru-RU" sz="2400" dirty="0" smtClean="0"/>
              <a:t>развитие чувства коллективизма и навыков командной игры.</a:t>
            </a:r>
          </a:p>
          <a:p>
            <a:pPr>
              <a:defRPr/>
            </a:pPr>
            <a:r>
              <a:rPr lang="ru-RU" sz="2400" dirty="0" smtClean="0"/>
              <a:t>раскрытие и развитие творческих способностей в ходе подготовки к игре.</a:t>
            </a:r>
          </a:p>
          <a:p>
            <a:pPr>
              <a:defRPr/>
            </a:pPr>
            <a:r>
              <a:rPr lang="ru-RU" sz="2400" dirty="0" smtClean="0"/>
              <a:t>выявление ребят, интересующихся географией.</a:t>
            </a:r>
          </a:p>
          <a:p>
            <a:pPr>
              <a:defRPr/>
            </a:pPr>
            <a:r>
              <a:rPr lang="ru-RU" sz="2400" dirty="0" smtClean="0"/>
              <a:t>закрепить знания, полученные при изучении темы.</a:t>
            </a:r>
          </a:p>
          <a:p>
            <a:pPr>
              <a:defRPr/>
            </a:pPr>
            <a:r>
              <a:rPr lang="ru-RU" sz="2400" dirty="0" smtClean="0"/>
              <a:t>развитие умений и навыков работы у карты.</a:t>
            </a:r>
          </a:p>
          <a:p>
            <a:pPr>
              <a:defRPr/>
            </a:pPr>
            <a:r>
              <a:rPr lang="ru-RU" sz="2400" dirty="0" smtClean="0"/>
              <a:t>воспитание чувства бережного отношения к воде.</a:t>
            </a:r>
          </a:p>
          <a:p>
            <a:pPr>
              <a:defRPr/>
            </a:pPr>
            <a:r>
              <a:rPr lang="ru-RU" sz="2400" dirty="0" smtClean="0"/>
              <a:t> 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Управляющая кнопка: настраиваемая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43000" y="1357313"/>
            <a:ext cx="357188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3" name="Управляющая кнопка: настраиваемая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53546" y="1893094"/>
            <a:ext cx="357188" cy="357188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4" name="Управляющая кнопка: настраиваемая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43000" y="3598069"/>
            <a:ext cx="357188" cy="357188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5" name="Управляющая кнопка: настраиваемая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53546" y="3039109"/>
            <a:ext cx="357188" cy="357188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6" name="Управляющая кнопка: настраиваемая 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53546" y="4143375"/>
            <a:ext cx="357188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7" name="Управляющая кнопка: настраиваемая 8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43000" y="5357813"/>
            <a:ext cx="357188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8" name="Управляющая кнопка: настраиваемая 9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38676" y="1357313"/>
            <a:ext cx="357188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9" name="Управляющая кнопка: настраиваемая 10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03637" y="1991499"/>
            <a:ext cx="357188" cy="357188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0" name="Управляющая кнопка: настраиваемая 11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43000" y="4714875"/>
            <a:ext cx="357188" cy="357188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1" name="Управляющая кнопка: настраиваемая 12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33475" y="5924550"/>
            <a:ext cx="357188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5132" name="Управляющая кнопка: настраиваемая 13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12141" y="3786623"/>
            <a:ext cx="357188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3" name="Управляющая кнопка: настраиваемая 14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12141" y="3210312"/>
            <a:ext cx="357188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5" name="TextBox 18"/>
          <p:cNvSpPr txBox="1">
            <a:spLocks noChangeArrowheads="1"/>
          </p:cNvSpPr>
          <p:nvPr/>
        </p:nvSpPr>
        <p:spPr bwMode="auto">
          <a:xfrm>
            <a:off x="1643063" y="1357313"/>
            <a:ext cx="12858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/>
              <a:t>1</a:t>
            </a:r>
            <a:r>
              <a:rPr lang="ru-RU" sz="1200" dirty="0"/>
              <a:t> </a:t>
            </a:r>
            <a:r>
              <a:rPr lang="ru-RU" sz="1200" dirty="0" smtClean="0"/>
              <a:t>Титульный  </a:t>
            </a:r>
            <a:endParaRPr lang="ru-RU" sz="1200" dirty="0"/>
          </a:p>
        </p:txBody>
      </p:sp>
      <p:sp>
        <p:nvSpPr>
          <p:cNvPr id="5136" name="TextBox 19"/>
          <p:cNvSpPr txBox="1">
            <a:spLocks noChangeArrowheads="1"/>
          </p:cNvSpPr>
          <p:nvPr/>
        </p:nvSpPr>
        <p:spPr bwMode="auto">
          <a:xfrm>
            <a:off x="1643063" y="4786313"/>
            <a:ext cx="10001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7</a:t>
            </a:r>
            <a:r>
              <a:rPr lang="ru-RU" sz="1200" dirty="0" smtClean="0"/>
              <a:t>   </a:t>
            </a:r>
            <a:r>
              <a:rPr lang="ru-RU" sz="1200" dirty="0"/>
              <a:t>4 тур</a:t>
            </a:r>
          </a:p>
        </p:txBody>
      </p:sp>
      <p:sp>
        <p:nvSpPr>
          <p:cNvPr id="5138" name="TextBox 21"/>
          <p:cNvSpPr txBox="1">
            <a:spLocks noChangeArrowheads="1"/>
          </p:cNvSpPr>
          <p:nvPr/>
        </p:nvSpPr>
        <p:spPr bwMode="auto">
          <a:xfrm>
            <a:off x="1643063" y="3638550"/>
            <a:ext cx="12858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dirty="0"/>
              <a:t>5</a:t>
            </a:r>
            <a:r>
              <a:rPr lang="ru-RU" sz="1200" dirty="0" smtClean="0"/>
              <a:t>   </a:t>
            </a:r>
            <a:r>
              <a:rPr lang="ru-RU" sz="1200" dirty="0"/>
              <a:t>2 тур</a:t>
            </a:r>
          </a:p>
        </p:txBody>
      </p:sp>
      <p:sp>
        <p:nvSpPr>
          <p:cNvPr id="5139" name="TextBox 22"/>
          <p:cNvSpPr txBox="1">
            <a:spLocks noChangeArrowheads="1"/>
          </p:cNvSpPr>
          <p:nvPr/>
        </p:nvSpPr>
        <p:spPr bwMode="auto">
          <a:xfrm>
            <a:off x="1643063" y="4143375"/>
            <a:ext cx="10001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6</a:t>
            </a:r>
            <a:r>
              <a:rPr lang="ru-RU" sz="1200" dirty="0" smtClean="0"/>
              <a:t>   </a:t>
            </a:r>
            <a:r>
              <a:rPr lang="ru-RU" sz="1200" dirty="0"/>
              <a:t>3 тур</a:t>
            </a:r>
          </a:p>
        </p:txBody>
      </p:sp>
      <p:sp>
        <p:nvSpPr>
          <p:cNvPr id="5140" name="TextBox 24"/>
          <p:cNvSpPr txBox="1">
            <a:spLocks noChangeArrowheads="1"/>
          </p:cNvSpPr>
          <p:nvPr/>
        </p:nvSpPr>
        <p:spPr bwMode="auto">
          <a:xfrm>
            <a:off x="1643063" y="5429250"/>
            <a:ext cx="19288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8</a:t>
            </a:r>
            <a:r>
              <a:rPr lang="ru-RU" sz="1200" dirty="0" smtClean="0"/>
              <a:t> </a:t>
            </a:r>
            <a:r>
              <a:rPr lang="ru-RU" sz="1200" dirty="0"/>
              <a:t>Ответы к загадкам</a:t>
            </a:r>
          </a:p>
        </p:txBody>
      </p:sp>
      <p:sp>
        <p:nvSpPr>
          <p:cNvPr id="5142" name="TextBox 26"/>
          <p:cNvSpPr txBox="1">
            <a:spLocks noChangeArrowheads="1"/>
          </p:cNvSpPr>
          <p:nvPr/>
        </p:nvSpPr>
        <p:spPr bwMode="auto">
          <a:xfrm rot="10800000" flipV="1">
            <a:off x="5241086" y="1457275"/>
            <a:ext cx="251100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dirty="0" smtClean="0"/>
              <a:t>10 </a:t>
            </a:r>
            <a:r>
              <a:rPr lang="ru-RU" sz="1200" dirty="0"/>
              <a:t>Ответы к пословицам</a:t>
            </a:r>
          </a:p>
        </p:txBody>
      </p:sp>
      <p:sp>
        <p:nvSpPr>
          <p:cNvPr id="5143" name="TextBox 27"/>
          <p:cNvSpPr txBox="1">
            <a:spLocks noChangeArrowheads="1"/>
          </p:cNvSpPr>
          <p:nvPr/>
        </p:nvSpPr>
        <p:spPr bwMode="auto">
          <a:xfrm rot="10800000" flipV="1">
            <a:off x="5143500" y="3777050"/>
            <a:ext cx="107669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1</a:t>
            </a:r>
            <a:r>
              <a:rPr lang="ru-RU" sz="1200" dirty="0"/>
              <a:t>4</a:t>
            </a:r>
            <a:r>
              <a:rPr lang="ru-RU" sz="1200" dirty="0" smtClean="0"/>
              <a:t>  </a:t>
            </a:r>
            <a:r>
              <a:rPr lang="ru-RU" sz="1200" dirty="0"/>
              <a:t>7 Тур </a:t>
            </a:r>
          </a:p>
        </p:txBody>
      </p:sp>
      <p:sp>
        <p:nvSpPr>
          <p:cNvPr id="5144" name="TextBox 28"/>
          <p:cNvSpPr txBox="1">
            <a:spLocks noChangeArrowheads="1"/>
          </p:cNvSpPr>
          <p:nvPr/>
        </p:nvSpPr>
        <p:spPr bwMode="auto">
          <a:xfrm flipH="1">
            <a:off x="1643063" y="5935189"/>
            <a:ext cx="14014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dirty="0"/>
              <a:t>9</a:t>
            </a:r>
            <a:r>
              <a:rPr lang="ru-RU" sz="1200" dirty="0" smtClean="0"/>
              <a:t> </a:t>
            </a:r>
            <a:r>
              <a:rPr lang="ru-RU" sz="1200" dirty="0"/>
              <a:t>пословицы</a:t>
            </a:r>
          </a:p>
        </p:txBody>
      </p:sp>
      <p:sp>
        <p:nvSpPr>
          <p:cNvPr id="5145" name="TextBox 29"/>
          <p:cNvSpPr txBox="1">
            <a:spLocks noChangeArrowheads="1"/>
          </p:cNvSpPr>
          <p:nvPr/>
        </p:nvSpPr>
        <p:spPr bwMode="auto">
          <a:xfrm rot="10800000" flipV="1">
            <a:off x="5143501" y="3217704"/>
            <a:ext cx="144472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1</a:t>
            </a:r>
            <a:r>
              <a:rPr lang="ru-RU" sz="1200" dirty="0"/>
              <a:t>3</a:t>
            </a:r>
            <a:r>
              <a:rPr lang="en-US" sz="1200" dirty="0" smtClean="0"/>
              <a:t> </a:t>
            </a:r>
            <a:r>
              <a:rPr lang="ru-RU" sz="1200" dirty="0" smtClean="0"/>
              <a:t>  </a:t>
            </a:r>
            <a:r>
              <a:rPr lang="en-US" sz="1200" dirty="0"/>
              <a:t>6</a:t>
            </a:r>
            <a:r>
              <a:rPr lang="ru-RU" sz="1200" dirty="0"/>
              <a:t> Тур</a:t>
            </a:r>
          </a:p>
        </p:txBody>
      </p:sp>
      <p:sp>
        <p:nvSpPr>
          <p:cNvPr id="5146" name="Управляющая кнопка: настраиваемая 30">
            <a:hlinkClick r:id="rId1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12141" y="4419600"/>
            <a:ext cx="357188" cy="357188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7" name="Управляющая кнопка: настраиваемая 31">
            <a:hlinkClick r:id="rId1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12141" y="5081248"/>
            <a:ext cx="357188" cy="357188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8" name="TextBox 32"/>
          <p:cNvSpPr txBox="1">
            <a:spLocks noChangeArrowheads="1"/>
          </p:cNvSpPr>
          <p:nvPr/>
        </p:nvSpPr>
        <p:spPr bwMode="auto">
          <a:xfrm>
            <a:off x="5076648" y="4500562"/>
            <a:ext cx="1948781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1</a:t>
            </a:r>
            <a:r>
              <a:rPr lang="ru-RU" sz="1200" dirty="0"/>
              <a:t>5</a:t>
            </a:r>
            <a:r>
              <a:rPr lang="ru-RU" sz="1200" dirty="0" smtClean="0"/>
              <a:t> </a:t>
            </a:r>
            <a:r>
              <a:rPr lang="ru-RU" sz="1200" dirty="0"/>
              <a:t>Видеофильм</a:t>
            </a:r>
          </a:p>
        </p:txBody>
      </p:sp>
      <p:sp>
        <p:nvSpPr>
          <p:cNvPr id="5149" name="TextBox 33"/>
          <p:cNvSpPr txBox="1">
            <a:spLocks noChangeArrowheads="1"/>
          </p:cNvSpPr>
          <p:nvPr/>
        </p:nvSpPr>
        <p:spPr bwMode="auto">
          <a:xfrm>
            <a:off x="5115296" y="5152251"/>
            <a:ext cx="21533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1</a:t>
            </a:r>
            <a:r>
              <a:rPr lang="ru-RU" sz="1200" dirty="0" smtClean="0"/>
              <a:t>6 Конец</a:t>
            </a:r>
            <a:endParaRPr lang="ru-RU" sz="1200" dirty="0"/>
          </a:p>
        </p:txBody>
      </p:sp>
      <p:sp>
        <p:nvSpPr>
          <p:cNvPr id="5150" name="Управляющая кнопка: настраиваемая 34">
            <a:hlinkClick r:id="rId1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12141" y="2617381"/>
            <a:ext cx="357188" cy="357188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1" name="TextBox 35"/>
          <p:cNvSpPr txBox="1">
            <a:spLocks noChangeArrowheads="1"/>
          </p:cNvSpPr>
          <p:nvPr/>
        </p:nvSpPr>
        <p:spPr bwMode="auto">
          <a:xfrm>
            <a:off x="5143500" y="2657475"/>
            <a:ext cx="19487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1</a:t>
            </a:r>
            <a:r>
              <a:rPr lang="ru-RU" sz="1200" dirty="0"/>
              <a:t>2</a:t>
            </a:r>
            <a:r>
              <a:rPr lang="ru-RU" sz="1200" dirty="0" smtClean="0"/>
              <a:t>  </a:t>
            </a:r>
            <a:r>
              <a:rPr lang="ru-RU" sz="1200" dirty="0"/>
              <a:t>Ответы к 5 туру</a:t>
            </a:r>
          </a:p>
        </p:txBody>
      </p:sp>
      <p:sp>
        <p:nvSpPr>
          <p:cNvPr id="5152" name="Управляющая кнопка: далее 3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260703" y="6423707"/>
            <a:ext cx="500062" cy="214313"/>
          </a:xfrm>
          <a:prstGeom prst="actionButtonForwardNext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3" name="Управляющая кнопка: назад 3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53824" y="6413957"/>
            <a:ext cx="500062" cy="214313"/>
          </a:xfrm>
          <a:prstGeom prst="actionButtonBackPrevious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4" name="TextBox 38"/>
          <p:cNvSpPr txBox="1">
            <a:spLocks noChangeArrowheads="1"/>
          </p:cNvSpPr>
          <p:nvPr/>
        </p:nvSpPr>
        <p:spPr bwMode="auto">
          <a:xfrm>
            <a:off x="214313" y="285750"/>
            <a:ext cx="8143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/>
              <a:t>Содержание</a:t>
            </a:r>
          </a:p>
        </p:txBody>
      </p:sp>
      <p:sp>
        <p:nvSpPr>
          <p:cNvPr id="35" name="Управляющая кнопка: настраиваемая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53546" y="2428875"/>
            <a:ext cx="357188" cy="357188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14501" y="2518976"/>
            <a:ext cx="13573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srgbClr val="FFFFFF"/>
                </a:solidFill>
              </a:rPr>
              <a:t>3 </a:t>
            </a:r>
            <a:r>
              <a:rPr lang="ru-RU" sz="1200" dirty="0">
                <a:solidFill>
                  <a:srgbClr val="FFFFFF"/>
                </a:solidFill>
              </a:rPr>
              <a:t>Оглавление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14500" y="3071813"/>
            <a:ext cx="13573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srgbClr val="FFFFFF"/>
                </a:solidFill>
              </a:rPr>
              <a:t>4   </a:t>
            </a:r>
            <a:r>
              <a:rPr lang="ru-RU" sz="1200" dirty="0">
                <a:solidFill>
                  <a:srgbClr val="FFFFFF"/>
                </a:solidFill>
              </a:rPr>
              <a:t>1 тур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14502" y="1893094"/>
            <a:ext cx="12144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2  цели</a:t>
            </a:r>
            <a:endParaRPr lang="ru-RU" sz="1200" dirty="0"/>
          </a:p>
        </p:txBody>
      </p:sp>
      <p:sp>
        <p:nvSpPr>
          <p:cNvPr id="40" name="Управляющая кнопка: настраиваемая 30">
            <a:hlinkClick r:id="rId1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24388" y="5759112"/>
            <a:ext cx="357188" cy="357188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5093643" y="5826144"/>
            <a:ext cx="20510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17  Интернет </a:t>
            </a:r>
            <a:r>
              <a:rPr lang="ru-RU" sz="1200" dirty="0"/>
              <a:t>ресурсы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143502" y="2031593"/>
            <a:ext cx="205108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dirty="0">
                <a:solidFill>
                  <a:srgbClr val="FFFFFF"/>
                </a:solidFill>
              </a:rPr>
              <a:t>1</a:t>
            </a:r>
            <a:r>
              <a:rPr lang="ru-RU" sz="1200" dirty="0">
                <a:solidFill>
                  <a:srgbClr val="FFFFFF"/>
                </a:solidFill>
              </a:rPr>
              <a:t>1   5 тур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/>
            </a:r>
            <a:br>
              <a:rPr lang="en-US" dirty="0" smtClean="0"/>
            </a:br>
            <a:endParaRPr lang="ru-RU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857375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600" dirty="0" smtClean="0"/>
              <a:t>ДЕЛЬФИН</a:t>
            </a:r>
            <a:r>
              <a:rPr lang="en-US" sz="1600" dirty="0" smtClean="0"/>
              <a:t>.                                                  </a:t>
            </a:r>
            <a:r>
              <a:rPr lang="ru-RU" sz="1600" dirty="0" smtClean="0"/>
              <a:t>АКУЛА</a:t>
            </a:r>
            <a:endParaRPr lang="en-US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dirty="0" smtClean="0"/>
              <a:t>1</a:t>
            </a:r>
            <a:r>
              <a:rPr lang="en-US" sz="1600" dirty="0" smtClean="0"/>
              <a:t> </a:t>
            </a:r>
            <a:r>
              <a:rPr lang="ru-RU" sz="1600" dirty="0" smtClean="0"/>
              <a:t>Что такое гидросфера</a:t>
            </a:r>
            <a:r>
              <a:rPr lang="en-US" sz="1600" dirty="0" smtClean="0"/>
              <a:t>?                             </a:t>
            </a:r>
            <a:r>
              <a:rPr lang="ru-RU" sz="1600" dirty="0" smtClean="0"/>
              <a:t>1 Что такое море</a:t>
            </a:r>
            <a:r>
              <a:rPr lang="en-US" sz="1600" dirty="0" smtClean="0"/>
              <a:t>?</a:t>
            </a:r>
            <a:endParaRPr lang="ru-RU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dirty="0" smtClean="0"/>
              <a:t>2</a:t>
            </a:r>
            <a:r>
              <a:rPr lang="en-US" sz="1600" dirty="0" smtClean="0"/>
              <a:t> </a:t>
            </a:r>
            <a:r>
              <a:rPr lang="ru-RU" sz="1600" dirty="0" smtClean="0"/>
              <a:t>Что такое остров</a:t>
            </a:r>
            <a:r>
              <a:rPr lang="en-US" sz="1600" dirty="0" smtClean="0"/>
              <a:t>?</a:t>
            </a:r>
            <a:r>
              <a:rPr lang="ru-RU" sz="1600" dirty="0" smtClean="0"/>
              <a:t> Какой остров</a:t>
            </a:r>
            <a:r>
              <a:rPr lang="en-US" sz="1600" dirty="0" smtClean="0"/>
              <a:t>                </a:t>
            </a:r>
            <a:r>
              <a:rPr lang="ru-RU" sz="1600" dirty="0" smtClean="0"/>
              <a:t>2 Что такое полуостров</a:t>
            </a:r>
            <a:r>
              <a:rPr lang="en-US" sz="1600" dirty="0" smtClean="0"/>
              <a:t>?</a:t>
            </a:r>
            <a:endParaRPr lang="ru-RU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dirty="0" smtClean="0"/>
              <a:t>На земле самый большой</a:t>
            </a:r>
            <a:r>
              <a:rPr lang="en-US" sz="1600" dirty="0" smtClean="0"/>
              <a:t>?</a:t>
            </a:r>
            <a:r>
              <a:rPr lang="ru-RU" sz="1600" dirty="0" smtClean="0"/>
              <a:t>(покажи)</a:t>
            </a:r>
            <a:r>
              <a:rPr lang="en-US" sz="1600" dirty="0" smtClean="0"/>
              <a:t>              </a:t>
            </a:r>
            <a:r>
              <a:rPr lang="ru-RU" sz="1600" dirty="0" smtClean="0"/>
              <a:t>покажи п-ова Аравийский и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dirty="0" smtClean="0"/>
              <a:t>3</a:t>
            </a:r>
            <a:r>
              <a:rPr lang="en-US" sz="1600" dirty="0" smtClean="0"/>
              <a:t> </a:t>
            </a:r>
            <a:r>
              <a:rPr lang="ru-RU" sz="1600" dirty="0" smtClean="0"/>
              <a:t>Что такое исток </a:t>
            </a:r>
            <a:r>
              <a:rPr lang="en-US" sz="1600" dirty="0" smtClean="0"/>
              <a:t>?</a:t>
            </a:r>
            <a:r>
              <a:rPr lang="ru-RU" sz="1600" dirty="0" smtClean="0"/>
              <a:t>                                      Камчатку</a:t>
            </a:r>
            <a:r>
              <a:rPr lang="en-US" sz="1600" dirty="0" smtClean="0"/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dirty="0" smtClean="0"/>
              <a:t>4</a:t>
            </a:r>
            <a:r>
              <a:rPr lang="en-US" sz="1600" dirty="0" smtClean="0"/>
              <a:t> </a:t>
            </a:r>
            <a:r>
              <a:rPr lang="ru-RU" sz="1600" dirty="0" smtClean="0"/>
              <a:t>Какие воды называют грунтовыми</a:t>
            </a:r>
            <a:r>
              <a:rPr lang="en-US" sz="1600" dirty="0" smtClean="0"/>
              <a:t>?</a:t>
            </a:r>
            <a:r>
              <a:rPr lang="ru-RU" sz="1600" dirty="0" smtClean="0"/>
              <a:t>            3 Что такое устье реки</a:t>
            </a:r>
            <a:r>
              <a:rPr lang="en-US" sz="1600" dirty="0" smtClean="0"/>
              <a:t>?</a:t>
            </a:r>
            <a:endParaRPr lang="ru-RU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dirty="0" smtClean="0"/>
              <a:t>                                                                    4 Что такое пойма реки</a:t>
            </a:r>
            <a:r>
              <a:rPr lang="en-US" sz="1600" dirty="0" smtClean="0"/>
              <a:t>?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dirty="0" smtClean="0"/>
              <a:t>МЕДУЗА</a:t>
            </a:r>
            <a:r>
              <a:rPr lang="en-US" sz="1600" dirty="0" smtClean="0"/>
              <a:t>                                                         </a:t>
            </a:r>
            <a:r>
              <a:rPr lang="ru-RU" sz="1600" dirty="0" smtClean="0"/>
              <a:t>КИТ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dirty="0" smtClean="0"/>
              <a:t>1 Что такое залив</a:t>
            </a:r>
            <a:r>
              <a:rPr lang="en-US" sz="1600" dirty="0" smtClean="0"/>
              <a:t>?</a:t>
            </a:r>
            <a:r>
              <a:rPr lang="ru-RU" sz="1600" dirty="0" smtClean="0"/>
              <a:t> Покажи Бискайский     1 Что такое пролив</a:t>
            </a:r>
            <a:r>
              <a:rPr lang="en-US" sz="1600" dirty="0" smtClean="0"/>
              <a:t>?</a:t>
            </a:r>
            <a:r>
              <a:rPr lang="ru-RU" sz="1600" dirty="0" smtClean="0"/>
              <a:t> Покажи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dirty="0" smtClean="0"/>
              <a:t>И Бенгальский заливы</a:t>
            </a:r>
            <a:r>
              <a:rPr lang="en-US" sz="1600" dirty="0" smtClean="0"/>
              <a:t>.</a:t>
            </a:r>
            <a:r>
              <a:rPr lang="ru-RU" sz="1600" dirty="0" smtClean="0"/>
              <a:t>                                Пролив Дрейка и Берингов</a:t>
            </a:r>
            <a:r>
              <a:rPr lang="en-US" sz="1600" dirty="0" smtClean="0"/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dirty="0" smtClean="0"/>
              <a:t>2 Что такое архипелаг </a:t>
            </a:r>
            <a:r>
              <a:rPr lang="en-US" sz="1600" dirty="0" smtClean="0"/>
              <a:t>?                        2 </a:t>
            </a:r>
            <a:r>
              <a:rPr lang="ru-RU" sz="1600" dirty="0" smtClean="0"/>
              <a:t>Что показывает соленость воды</a:t>
            </a:r>
            <a:r>
              <a:rPr lang="en-US" sz="1600" dirty="0" smtClean="0"/>
              <a:t>? </a:t>
            </a:r>
            <a:endParaRPr lang="ru-RU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dirty="0" smtClean="0"/>
              <a:t>3 Что такое озеро</a:t>
            </a:r>
            <a:r>
              <a:rPr lang="en-US" sz="1600" dirty="0" smtClean="0"/>
              <a:t>?                                3</a:t>
            </a:r>
            <a:r>
              <a:rPr lang="ru-RU" sz="1600" dirty="0" smtClean="0"/>
              <a:t> Что такое ледник</a:t>
            </a:r>
            <a:r>
              <a:rPr lang="en-US" sz="1600" dirty="0" smtClean="0"/>
              <a:t>?</a:t>
            </a:r>
            <a:endParaRPr lang="ru-RU" sz="16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dirty="0" smtClean="0"/>
              <a:t>4 Что такое речная система</a:t>
            </a:r>
            <a:r>
              <a:rPr lang="en-US" sz="1600" dirty="0" smtClean="0"/>
              <a:t>?</a:t>
            </a:r>
            <a:r>
              <a:rPr lang="ru-RU" sz="1600" dirty="0" smtClean="0"/>
              <a:t>                </a:t>
            </a:r>
            <a:r>
              <a:rPr lang="en-US" sz="1600" dirty="0" smtClean="0"/>
              <a:t> 4</a:t>
            </a:r>
            <a:r>
              <a:rPr lang="ru-RU" sz="1600" dirty="0" smtClean="0"/>
              <a:t> Что такое половодье</a:t>
            </a:r>
            <a:r>
              <a:rPr lang="en-US" sz="1600" dirty="0" smtClean="0"/>
              <a:t>?</a:t>
            </a:r>
            <a:r>
              <a:rPr lang="ru-RU" sz="1600" dirty="0" smtClean="0"/>
              <a:t>                      </a:t>
            </a:r>
          </a:p>
        </p:txBody>
      </p:sp>
      <p:sp>
        <p:nvSpPr>
          <p:cNvPr id="6148" name="WordArt 6"/>
          <p:cNvSpPr>
            <a:spLocks noChangeArrowheads="1" noChangeShapeType="1" noTextEdit="1"/>
          </p:cNvSpPr>
          <p:nvPr/>
        </p:nvSpPr>
        <p:spPr bwMode="auto">
          <a:xfrm>
            <a:off x="179388" y="258763"/>
            <a:ext cx="124460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28569"/>
              </a:avLst>
            </a:prstTxWarp>
            <a:scene3d>
              <a:camera prst="legacyPerspectiveTopLeft">
                <a:rot lat="0" lon="20519977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rgbClr val="00CCFF">
                    <a:alpha val="50980"/>
                  </a:srgbClr>
                </a:solidFill>
                <a:latin typeface="Arial"/>
                <a:cs typeface="Arial"/>
              </a:rPr>
              <a:t>1 тур</a:t>
            </a:r>
          </a:p>
        </p:txBody>
      </p:sp>
      <p:sp>
        <p:nvSpPr>
          <p:cNvPr id="6149" name="Управляющая кнопка: настраиваемая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72313" y="6357938"/>
            <a:ext cx="357187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7429500" y="6286500"/>
            <a:ext cx="114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Возврат к оглавлению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0"/>
            <a:ext cx="6912615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 зная броду, не лезь в воду</a:t>
            </a:r>
          </a:p>
        </p:txBody>
      </p:sp>
      <p:sp>
        <p:nvSpPr>
          <p:cNvPr id="6152" name="Управляющая кнопка: далее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214438" y="6286500"/>
            <a:ext cx="500062" cy="214313"/>
          </a:xfrm>
          <a:prstGeom prst="actionButtonForwardNext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3" name="Управляющая кнопка: назад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42938" y="6286500"/>
            <a:ext cx="500062" cy="214313"/>
          </a:xfrm>
          <a:prstGeom prst="actionButtonBackPrevious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Управляющая кнопка: возврат 11">
            <a:hlinkClick r:id="rId2" action="ppaction://hlinksldjump" highlightClick="1"/>
          </p:cNvPr>
          <p:cNvSpPr/>
          <p:nvPr/>
        </p:nvSpPr>
        <p:spPr>
          <a:xfrm>
            <a:off x="7072313" y="6357938"/>
            <a:ext cx="357187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endParaRPr lang="en-US" sz="1600" dirty="0" smtClean="0"/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600" dirty="0" err="1" smtClean="0"/>
              <a:t>Я-сибирская</a:t>
            </a:r>
            <a:r>
              <a:rPr lang="ru-RU" sz="1600" dirty="0" smtClean="0"/>
              <a:t> </a:t>
            </a:r>
            <a:r>
              <a:rPr lang="ru-RU" sz="1600" dirty="0"/>
              <a:t>река </a:t>
            </a:r>
            <a:r>
              <a:rPr lang="en-US" sz="1600" dirty="0"/>
              <a:t>,</a:t>
            </a:r>
            <a:r>
              <a:rPr lang="ru-RU" sz="1600" dirty="0"/>
              <a:t>                           Я укрываю самолёты</a:t>
            </a:r>
            <a:r>
              <a:rPr lang="en-US" sz="1600" dirty="0"/>
              <a:t>,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600" dirty="0"/>
              <a:t>Широка и глубока</a:t>
            </a:r>
            <a:r>
              <a:rPr lang="en-US" sz="1600" dirty="0"/>
              <a:t>.</a:t>
            </a:r>
            <a:r>
              <a:rPr lang="ru-RU" sz="1600" dirty="0"/>
              <a:t>                           Когда кончаются полёты</a:t>
            </a:r>
            <a:r>
              <a:rPr lang="en-US" sz="1600" dirty="0"/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600" dirty="0"/>
              <a:t>Букву</a:t>
            </a:r>
            <a:r>
              <a:rPr lang="en-US" sz="1600" dirty="0"/>
              <a:t>’’</a:t>
            </a:r>
            <a:r>
              <a:rPr lang="ru-RU" sz="1600" dirty="0"/>
              <a:t>Е</a:t>
            </a:r>
            <a:r>
              <a:rPr lang="en-US" sz="1600" dirty="0"/>
              <a:t>’’</a:t>
            </a:r>
            <a:r>
              <a:rPr lang="ru-RU" sz="1600" dirty="0"/>
              <a:t>на</a:t>
            </a:r>
            <a:r>
              <a:rPr lang="en-US" sz="1600" dirty="0"/>
              <a:t> ’’</a:t>
            </a:r>
            <a:r>
              <a:rPr lang="ru-RU" sz="1600" dirty="0"/>
              <a:t>у</a:t>
            </a:r>
            <a:r>
              <a:rPr lang="en-US" sz="1600" dirty="0"/>
              <a:t>’’</a:t>
            </a:r>
            <a:r>
              <a:rPr lang="ru-RU" sz="1600" dirty="0"/>
              <a:t>смени                       Но ты поставь союз со мной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600" dirty="0"/>
              <a:t>Стану спутником Земли</a:t>
            </a:r>
            <a:r>
              <a:rPr lang="en-US" sz="1600" dirty="0"/>
              <a:t>.</a:t>
            </a:r>
            <a:r>
              <a:rPr lang="ru-RU" sz="1600" dirty="0"/>
              <a:t>                   И стану бурной я рекой</a:t>
            </a:r>
            <a:r>
              <a:rPr lang="en-US" sz="1600" dirty="0"/>
              <a:t>.</a:t>
            </a:r>
            <a:r>
              <a:rPr lang="ru-RU" sz="1600" dirty="0"/>
              <a:t>  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endParaRPr lang="en-US" sz="1600" dirty="0"/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endParaRPr lang="en-US" sz="1600" dirty="0"/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endParaRPr lang="en-US" sz="1600" dirty="0"/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600" dirty="0"/>
              <a:t>На дне реки в прохладной тьме        К торжественному крику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600" dirty="0"/>
              <a:t>Скрываюсь я века</a:t>
            </a:r>
            <a:r>
              <a:rPr lang="en-US" sz="1600" dirty="0"/>
              <a:t>.</a:t>
            </a:r>
            <a:r>
              <a:rPr lang="ru-RU" sz="1600" dirty="0"/>
              <a:t>                           Прибавь согласный звук</a:t>
            </a:r>
            <a:r>
              <a:rPr lang="en-US" sz="1600" dirty="0"/>
              <a:t>,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600" dirty="0"/>
              <a:t>Но вот ты </a:t>
            </a:r>
            <a:r>
              <a:rPr lang="en-US" sz="1600" dirty="0"/>
              <a:t>”</a:t>
            </a:r>
            <a:r>
              <a:rPr lang="ru-RU" sz="1600" dirty="0"/>
              <a:t>Н</a:t>
            </a:r>
            <a:r>
              <a:rPr lang="en-US" sz="1600" dirty="0"/>
              <a:t>”</a:t>
            </a:r>
            <a:r>
              <a:rPr lang="ru-RU" sz="1600" dirty="0"/>
              <a:t>добавил мне-               Чтоб речка протянулась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600" dirty="0"/>
              <a:t>И я уже река</a:t>
            </a:r>
            <a:r>
              <a:rPr lang="en-US" sz="1600" dirty="0"/>
              <a:t>.</a:t>
            </a:r>
            <a:r>
              <a:rPr lang="ru-RU" sz="1600" dirty="0"/>
              <a:t>                                   С севера на юг</a:t>
            </a:r>
            <a:r>
              <a:rPr lang="en-US" sz="1600" dirty="0"/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1600" dirty="0"/>
              <a:t>       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endParaRPr lang="en-US" sz="1600" dirty="0"/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1600" dirty="0"/>
              <a:t>     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1600" dirty="0"/>
              <a:t>                                                                     (</a:t>
            </a:r>
            <a:r>
              <a:rPr lang="ru-RU" sz="1600" dirty="0"/>
              <a:t>Покажите реки на карте)</a:t>
            </a:r>
          </a:p>
        </p:txBody>
      </p:sp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1065213" cy="11557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35000"/>
              </a:avLst>
            </a:prstTxWarp>
            <a:scene3d>
              <a:camera prst="legacyPerspectiveTopLeft">
                <a:rot lat="0" lon="20519977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rgbClr val="00CCFF">
                    <a:alpha val="50980"/>
                  </a:srgbClr>
                </a:solidFill>
                <a:latin typeface="Arial"/>
                <a:cs typeface="Arial"/>
              </a:rPr>
              <a:t>2 тур</a:t>
            </a:r>
          </a:p>
        </p:txBody>
      </p:sp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1476375" y="260350"/>
            <a:ext cx="6840538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57"/>
              </a:avLst>
            </a:prstTxWarp>
            <a:scene3d>
              <a:camera prst="legacyPerspectiveBottom"/>
              <a:lightRig rig="legacyHarsh3" dir="t"/>
            </a:scene3d>
            <a:sp3d extrusionH="887400" prstMaterial="legacyMatte">
              <a:extrusionClr>
                <a:srgbClr val="C0C0C0"/>
              </a:extrusionClr>
            </a:sp3d>
          </a:bodyPr>
          <a:lstStyle/>
          <a:p>
            <a:pPr algn="ctr"/>
            <a:endParaRPr lang="ru-RU" sz="3600" kern="10">
              <a:ln w="9525">
                <a:round/>
                <a:headEnd/>
                <a:tailEnd/>
              </a:ln>
              <a:solidFill>
                <a:srgbClr val="000080">
                  <a:alpha val="54117"/>
                </a:srgbClr>
              </a:solidFill>
              <a:latin typeface="Arial"/>
              <a:cs typeface="Arial"/>
            </a:endParaRPr>
          </a:p>
        </p:txBody>
      </p:sp>
      <p:sp>
        <p:nvSpPr>
          <p:cNvPr id="7174" name="WordArt 6"/>
          <p:cNvSpPr>
            <a:spLocks noChangeArrowheads="1" noChangeShapeType="1" noTextEdit="1"/>
          </p:cNvSpPr>
          <p:nvPr/>
        </p:nvSpPr>
        <p:spPr bwMode="auto">
          <a:xfrm>
            <a:off x="1692275" y="260350"/>
            <a:ext cx="64071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81A0A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Капитан, капитан,улыбнитесь</a:t>
            </a:r>
          </a:p>
        </p:txBody>
      </p:sp>
      <p:pic>
        <p:nvPicPr>
          <p:cNvPr id="7175" name="Picture 7" descr="d_515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071546"/>
            <a:ext cx="1116013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akul_gen_v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92950" y="1196975"/>
            <a:ext cx="1223963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 descr="RIF_51I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3000372"/>
            <a:ext cx="1187450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 descr="ant_07i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92950" y="2924175"/>
            <a:ext cx="12954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Управляющая кнопка: настраиваемая 1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858000" y="6500813"/>
            <a:ext cx="357188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0" name="TextBox 11"/>
          <p:cNvSpPr txBox="1">
            <a:spLocks noChangeArrowheads="1"/>
          </p:cNvSpPr>
          <p:nvPr/>
        </p:nvSpPr>
        <p:spPr bwMode="auto">
          <a:xfrm>
            <a:off x="7358063" y="6396038"/>
            <a:ext cx="1143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Возврат к оглавлению</a:t>
            </a:r>
          </a:p>
        </p:txBody>
      </p:sp>
      <p:sp>
        <p:nvSpPr>
          <p:cNvPr id="7181" name="Управляющая кнопка: далее 1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214438" y="6286500"/>
            <a:ext cx="500062" cy="214313"/>
          </a:xfrm>
          <a:prstGeom prst="actionButtonForwardNext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2" name="Управляющая кнопка: назад 1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42938" y="6286500"/>
            <a:ext cx="500062" cy="214313"/>
          </a:xfrm>
          <a:prstGeom prst="actionButtonBackPrevious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3" name="Управляющая кнопка: звук 10">
            <a:hlinkClick r:id="" action="ppaction://noaction" highlightClick="1">
              <a:snd r:embed="rId7" name="applause.wav"/>
            </a:hlinkClick>
          </p:cNvPr>
          <p:cNvSpPr>
            <a:spLocks noChangeArrowheads="1"/>
          </p:cNvSpPr>
          <p:nvPr/>
        </p:nvSpPr>
        <p:spPr bwMode="auto">
          <a:xfrm>
            <a:off x="3286125" y="6429375"/>
            <a:ext cx="428625" cy="428625"/>
          </a:xfrm>
          <a:prstGeom prst="actionButtonSound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4" name="TextBox 15"/>
          <p:cNvSpPr txBox="1">
            <a:spLocks noChangeArrowheads="1"/>
          </p:cNvSpPr>
          <p:nvPr/>
        </p:nvSpPr>
        <p:spPr bwMode="auto">
          <a:xfrm>
            <a:off x="3786188" y="6500813"/>
            <a:ext cx="164306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Аплодисменты</a:t>
            </a:r>
          </a:p>
        </p:txBody>
      </p:sp>
      <p:sp>
        <p:nvSpPr>
          <p:cNvPr id="17" name="Управляющая кнопка: возврат 16">
            <a:hlinkClick r:id="rId6" action="ppaction://hlinksldjump" highlightClick="1"/>
          </p:cNvPr>
          <p:cNvSpPr/>
          <p:nvPr/>
        </p:nvSpPr>
        <p:spPr>
          <a:xfrm>
            <a:off x="6858000" y="6500813"/>
            <a:ext cx="357188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-603250"/>
            <a:ext cx="7705725" cy="20875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smtClean="0"/>
              <a:t>«Один за всех и все за одного»             (Г. П.)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133600"/>
            <a:ext cx="8229600" cy="44561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600" b="1" dirty="0" smtClean="0"/>
              <a:t>река Лена                                                                озеро Байкал</a:t>
            </a:r>
            <a:endParaRPr lang="ru-RU" sz="16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600" dirty="0" smtClean="0"/>
              <a:t>1. Исток                                                                  1. Какая котловина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600" dirty="0" smtClean="0"/>
              <a:t>2. Устье                                                        2. Сточное или бессточное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600" dirty="0" smtClean="0"/>
              <a:t>3. Притоки                                                    3. Глубина, особенности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600" dirty="0" smtClean="0"/>
              <a:t>4. Питание</a:t>
            </a:r>
          </a:p>
        </p:txBody>
      </p:sp>
      <p:sp>
        <p:nvSpPr>
          <p:cNvPr id="8196" name="Rectangle 4" descr="Бумажный пакет"/>
          <p:cNvSpPr>
            <a:spLocks noChangeArrowheads="1"/>
          </p:cNvSpPr>
          <p:nvPr/>
        </p:nvSpPr>
        <p:spPr bwMode="auto">
          <a:xfrm>
            <a:off x="-463550" y="4849813"/>
            <a:ext cx="10071100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3486150" algn="l"/>
                <a:tab pos="5381625" algn="l"/>
              </a:tabLst>
            </a:pPr>
            <a:r>
              <a:rPr lang="ru-RU"/>
              <a:t>          </a:t>
            </a:r>
            <a:r>
              <a:rPr lang="ru-RU" sz="1600" b="1"/>
              <a:t>Берингово море                                                    Красное море</a:t>
            </a:r>
            <a:endParaRPr lang="ru-RU" sz="1600"/>
          </a:p>
          <a:p>
            <a:pPr algn="ctr">
              <a:tabLst>
                <a:tab pos="3486150" algn="l"/>
                <a:tab pos="5381625" algn="l"/>
              </a:tabLst>
            </a:pPr>
            <a:r>
              <a:rPr lang="ru-RU" sz="1600"/>
              <a:t>1. На каком материке находится?                   1. На каком материке находится?</a:t>
            </a:r>
          </a:p>
          <a:p>
            <a:pPr algn="ctr">
              <a:tabLst>
                <a:tab pos="3486150" algn="l"/>
                <a:tab pos="5381625" algn="l"/>
              </a:tabLst>
            </a:pPr>
            <a:r>
              <a:rPr lang="ru-RU" sz="1600"/>
              <a:t>2. К какому океану принадлежит?                  2. Как связано с океаном?</a:t>
            </a:r>
          </a:p>
          <a:p>
            <a:pPr algn="ctr">
              <a:tabLst>
                <a:tab pos="3486150" algn="l"/>
                <a:tab pos="5381625" algn="l"/>
              </a:tabLst>
            </a:pPr>
            <a:r>
              <a:rPr lang="ru-RU" sz="1600"/>
              <a:t>3. Внутреннее или окраинное ?                         3. Внутреннее или окраинное                      </a:t>
            </a:r>
          </a:p>
          <a:p>
            <a:pPr algn="ctr">
              <a:tabLst>
                <a:tab pos="3486150" algn="l"/>
                <a:tab pos="5381625" algn="l"/>
              </a:tabLst>
            </a:pPr>
            <a:r>
              <a:rPr lang="ru-RU" sz="1600"/>
              <a:t>                                                                            4. Соленость моря (‰)</a:t>
            </a:r>
            <a:r>
              <a:rPr lang="ru-RU"/>
              <a:t>	</a:t>
            </a:r>
          </a:p>
        </p:txBody>
      </p:sp>
      <p:pic>
        <p:nvPicPr>
          <p:cNvPr id="8197" name="Picture 5" descr="d_515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268413"/>
            <a:ext cx="1655763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akul_gen_v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80288" y="1341438"/>
            <a:ext cx="15652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 descr="ant_07i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80288" y="4076700"/>
            <a:ext cx="1566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 descr="RIF_51I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005263"/>
            <a:ext cx="16922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WordArt 9"/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935038" cy="12684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77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rgbClr val="FF0000">
                    <a:alpha val="49019"/>
                  </a:srgbClr>
                </a:solidFill>
                <a:latin typeface="Arial"/>
                <a:cs typeface="Arial"/>
              </a:rPr>
              <a:t>3 тур</a:t>
            </a:r>
          </a:p>
        </p:txBody>
      </p:sp>
      <p:sp>
        <p:nvSpPr>
          <p:cNvPr id="8202" name="Управляющая кнопка: настраиваемая 9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00875" y="6500813"/>
            <a:ext cx="357188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3" name="TextBox 10"/>
          <p:cNvSpPr txBox="1">
            <a:spLocks noChangeArrowheads="1"/>
          </p:cNvSpPr>
          <p:nvPr/>
        </p:nvSpPr>
        <p:spPr bwMode="auto">
          <a:xfrm>
            <a:off x="7572375" y="6396038"/>
            <a:ext cx="1143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Возврат к оглавлению</a:t>
            </a:r>
          </a:p>
        </p:txBody>
      </p:sp>
      <p:sp>
        <p:nvSpPr>
          <p:cNvPr id="8204" name="Управляющая кнопка: далее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214438" y="6286500"/>
            <a:ext cx="500062" cy="214313"/>
          </a:xfrm>
          <a:prstGeom prst="actionButtonForwardNext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5" name="Управляющая кнопка: назад 1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42938" y="6286500"/>
            <a:ext cx="500062" cy="214313"/>
          </a:xfrm>
          <a:prstGeom prst="actionButtonBackPrevious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Управляющая кнопка: возврат 13">
            <a:hlinkClick r:id="rId6" action="ppaction://hlinksldjump" highlightClick="1"/>
          </p:cNvPr>
          <p:cNvSpPr/>
          <p:nvPr/>
        </p:nvSpPr>
        <p:spPr>
          <a:xfrm>
            <a:off x="7000875" y="6500813"/>
            <a:ext cx="357188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100" smtClean="0"/>
              <a:t>              </a:t>
            </a:r>
            <a:r>
              <a:rPr lang="ru-RU" sz="3100" smtClean="0"/>
              <a:t>«Ну а в кубрике у нас…»</a:t>
            </a:r>
            <a:r>
              <a:rPr lang="en-US" sz="3100" smtClean="0"/>
              <a:t>  </a:t>
            </a:r>
            <a:r>
              <a:rPr lang="ru-RU" sz="3100" smtClean="0"/>
              <a:t> </a:t>
            </a:r>
            <a:br>
              <a:rPr lang="ru-RU" sz="3100" smtClean="0"/>
            </a:br>
            <a:r>
              <a:rPr lang="ru-RU" sz="3100" smtClean="0"/>
              <a:t>                                                                                                </a:t>
            </a:r>
            <a:r>
              <a:rPr lang="en-US" sz="3100" smtClean="0"/>
              <a:t>                             </a:t>
            </a:r>
            <a:r>
              <a:rPr lang="en-US" sz="2600" smtClean="0"/>
              <a:t>                                                       </a:t>
            </a:r>
            <a:r>
              <a:rPr lang="ru-RU" sz="2600" smtClean="0"/>
              <a:t> 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773238"/>
            <a:ext cx="8229600" cy="46799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300" b="1" smtClean="0"/>
              <a:t>Загадки:                                                         Загадки: </a:t>
            </a:r>
            <a:endParaRPr lang="ru-RU" sz="1300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1300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300" smtClean="0"/>
              <a:t>1.Кругом вода, а с питьем беда.                   1. Бегу я, как по лесенке, по ка-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300" smtClean="0"/>
              <a:t>2. По морю идет, идет, а до бере-                мушкам звеня. Издалека по песен-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300" smtClean="0"/>
              <a:t>га дойдет – пропадет.                                    ке узнаете меня.</a:t>
            </a:r>
            <a:endParaRPr lang="ru-RU" sz="1300" b="1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300" smtClean="0"/>
              <a:t>                                                                  </a:t>
            </a:r>
            <a:r>
              <a:rPr lang="ru-RU" sz="1300" smtClean="0"/>
              <a:t>2. В тихую погоду нет нас нигде.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300" smtClean="0"/>
              <a:t>                                                          </a:t>
            </a:r>
            <a:r>
              <a:rPr lang="ru-RU" sz="1300" smtClean="0"/>
              <a:t>            Ветер подует – бежим по воде.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300" smtClean="0"/>
              <a:t> </a:t>
            </a:r>
            <a:endParaRPr lang="ru-RU" sz="1300" smtClean="0"/>
          </a:p>
        </p:txBody>
      </p:sp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1066800" cy="8032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77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chemeClr val="bg2">
                    <a:alpha val="47842"/>
                  </a:schemeClr>
                </a:solidFill>
                <a:latin typeface="Arial"/>
                <a:cs typeface="Arial"/>
              </a:rPr>
              <a:t>4 тур</a:t>
            </a:r>
          </a:p>
        </p:txBody>
      </p:sp>
      <p:sp>
        <p:nvSpPr>
          <p:cNvPr id="9221" name="Rectangle 5" descr="Бумажный пакет"/>
          <p:cNvSpPr>
            <a:spLocks noChangeArrowheads="1"/>
          </p:cNvSpPr>
          <p:nvPr/>
        </p:nvSpPr>
        <p:spPr bwMode="auto">
          <a:xfrm>
            <a:off x="285750" y="4176713"/>
            <a:ext cx="88582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3486150" algn="l"/>
                <a:tab pos="5381625" algn="l"/>
              </a:tabLst>
            </a:pPr>
            <a:r>
              <a:rPr lang="ru-RU" sz="1400" b="1"/>
              <a:t>Загадки:                                                        Загадки:                                                        </a:t>
            </a:r>
            <a:endParaRPr lang="ru-RU" sz="1400"/>
          </a:p>
          <a:p>
            <a:pPr algn="ctr">
              <a:tabLst>
                <a:tab pos="3486150" algn="l"/>
                <a:tab pos="5381625" algn="l"/>
              </a:tabLst>
            </a:pPr>
            <a:endParaRPr lang="ru-RU" sz="1400"/>
          </a:p>
          <a:p>
            <a:pPr algn="ctr">
              <a:tabLst>
                <a:tab pos="3486150" algn="l"/>
                <a:tab pos="5381625" algn="l"/>
              </a:tabLst>
            </a:pPr>
            <a:r>
              <a:rPr lang="ru-RU" sz="1400"/>
              <a:t>1. Посреди поля лежит зеркало,                  1. Из меня берут порою реки свой                   </a:t>
            </a:r>
          </a:p>
          <a:p>
            <a:pPr algn="ctr">
              <a:tabLst>
                <a:tab pos="3486150" algn="l"/>
                <a:tab pos="5381625" algn="l"/>
              </a:tabLst>
            </a:pPr>
            <a:r>
              <a:rPr lang="ru-RU" sz="1400"/>
              <a:t>стекло голубое, а рама зеленая.                   Исток. А в руках твоих открою я                                                                2. С высоты большой срываясь</a:t>
            </a:r>
            <a:r>
              <a:rPr lang="en-US" sz="1400"/>
              <a:t>,</a:t>
            </a:r>
            <a:r>
              <a:rPr lang="ru-RU" sz="1400"/>
              <a:t>                  любой замок. </a:t>
            </a:r>
          </a:p>
          <a:p>
            <a:pPr algn="ctr">
              <a:tabLst>
                <a:tab pos="3486150" algn="l"/>
                <a:tab pos="5381625" algn="l"/>
              </a:tabLst>
            </a:pPr>
            <a:r>
              <a:rPr lang="ru-RU" sz="1400"/>
              <a:t>грозно он ревет. И, о камни раз-                 2. Течет, течет – не вытечет,</a:t>
            </a:r>
          </a:p>
          <a:p>
            <a:pPr algn="ctr">
              <a:tabLst>
                <a:tab pos="3486150" algn="l"/>
                <a:tab pos="5381625" algn="l"/>
              </a:tabLst>
            </a:pPr>
            <a:r>
              <a:rPr lang="ru-RU" sz="1400"/>
              <a:t>биваясь, пеною встает.                                 Бежит, бежит – не выбежит.</a:t>
            </a:r>
          </a:p>
        </p:txBody>
      </p:sp>
      <p:pic>
        <p:nvPicPr>
          <p:cNvPr id="9222" name="Picture 6" descr="d_515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1052513"/>
            <a:ext cx="155257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 descr="akul_gen_v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51725" y="1052513"/>
            <a:ext cx="13493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 descr="ant_07i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451725" y="3716338"/>
            <a:ext cx="1331913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9" descr="RIF_51I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750" y="3500438"/>
            <a:ext cx="13684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Управляющая кнопка: настраиваемая 9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286625" y="6500813"/>
            <a:ext cx="357188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7" name="TextBox 10"/>
          <p:cNvSpPr txBox="1">
            <a:spLocks noChangeArrowheads="1"/>
          </p:cNvSpPr>
          <p:nvPr/>
        </p:nvSpPr>
        <p:spPr bwMode="auto">
          <a:xfrm>
            <a:off x="7715250" y="6396038"/>
            <a:ext cx="1143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Возврат к оглавлению</a:t>
            </a:r>
          </a:p>
        </p:txBody>
      </p:sp>
      <p:sp>
        <p:nvSpPr>
          <p:cNvPr id="9228" name="Управляющая кнопка: далее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214438" y="6286500"/>
            <a:ext cx="500062" cy="214313"/>
          </a:xfrm>
          <a:prstGeom prst="actionButtonForwardNext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9" name="Управляющая кнопка: назад 1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42938" y="6286500"/>
            <a:ext cx="500062" cy="214313"/>
          </a:xfrm>
          <a:prstGeom prst="actionButtonBackPrevious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Управляющая кнопка: возврат 13">
            <a:hlinkClick r:id="rId6" action="ppaction://hlinksldjump" highlightClick="1"/>
          </p:cNvPr>
          <p:cNvSpPr/>
          <p:nvPr/>
        </p:nvSpPr>
        <p:spPr>
          <a:xfrm>
            <a:off x="7286625" y="6500813"/>
            <a:ext cx="357188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43888" cy="13144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Внимание! Правильный ответ</a:t>
            </a:r>
          </a:p>
        </p:txBody>
      </p:sp>
      <p:pic>
        <p:nvPicPr>
          <p:cNvPr id="10243" name="Picture 8" descr="ant_07i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786563" y="3786188"/>
            <a:ext cx="1643062" cy="1231900"/>
          </a:xfrm>
          <a:noFill/>
        </p:spPr>
      </p:pic>
      <p:pic>
        <p:nvPicPr>
          <p:cNvPr id="10244" name="Picture 6" descr="d_515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3" y="1571625"/>
            <a:ext cx="1552575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9" descr="RIF_51I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3" y="4071938"/>
            <a:ext cx="13684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7" descr="akul_gen_vp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15125" y="1571625"/>
            <a:ext cx="1760538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TextBox 8"/>
          <p:cNvSpPr txBox="1">
            <a:spLocks noChangeArrowheads="1"/>
          </p:cNvSpPr>
          <p:nvPr/>
        </p:nvSpPr>
        <p:spPr bwMode="auto">
          <a:xfrm>
            <a:off x="500063" y="2500313"/>
            <a:ext cx="1571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1. Море</a:t>
            </a:r>
          </a:p>
          <a:p>
            <a:r>
              <a:rPr lang="ru-RU" sz="1200"/>
              <a:t>2. Волна</a:t>
            </a:r>
          </a:p>
        </p:txBody>
      </p:sp>
      <p:sp>
        <p:nvSpPr>
          <p:cNvPr id="10248" name="TextBox 9"/>
          <p:cNvSpPr txBox="1">
            <a:spLocks noChangeArrowheads="1"/>
          </p:cNvSpPr>
          <p:nvPr/>
        </p:nvSpPr>
        <p:spPr bwMode="auto">
          <a:xfrm>
            <a:off x="500063" y="5072063"/>
            <a:ext cx="1571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1. Озеро </a:t>
            </a:r>
          </a:p>
          <a:p>
            <a:r>
              <a:rPr lang="ru-RU" sz="1200"/>
              <a:t>2. Водопад</a:t>
            </a:r>
          </a:p>
        </p:txBody>
      </p:sp>
      <p:sp>
        <p:nvSpPr>
          <p:cNvPr id="10249" name="TextBox 10"/>
          <p:cNvSpPr txBox="1">
            <a:spLocks noChangeArrowheads="1"/>
          </p:cNvSpPr>
          <p:nvPr/>
        </p:nvSpPr>
        <p:spPr bwMode="auto">
          <a:xfrm>
            <a:off x="6643688" y="2500313"/>
            <a:ext cx="1571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1. Горная река</a:t>
            </a:r>
          </a:p>
          <a:p>
            <a:r>
              <a:rPr lang="ru-RU" sz="1200"/>
              <a:t>2. Волны</a:t>
            </a:r>
          </a:p>
        </p:txBody>
      </p:sp>
      <p:sp>
        <p:nvSpPr>
          <p:cNvPr id="10250" name="TextBox 11"/>
          <p:cNvSpPr txBox="1">
            <a:spLocks noChangeArrowheads="1"/>
          </p:cNvSpPr>
          <p:nvPr/>
        </p:nvSpPr>
        <p:spPr bwMode="auto">
          <a:xfrm>
            <a:off x="6786563" y="5214938"/>
            <a:ext cx="1571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1. Ключ, родник</a:t>
            </a:r>
          </a:p>
          <a:p>
            <a:r>
              <a:rPr lang="ru-RU" sz="1200"/>
              <a:t>2. Река</a:t>
            </a:r>
          </a:p>
        </p:txBody>
      </p:sp>
      <p:sp>
        <p:nvSpPr>
          <p:cNvPr id="10251" name="Управляющая кнопка: настраиваемая 1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929438" y="6500813"/>
            <a:ext cx="357187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2" name="TextBox 11"/>
          <p:cNvSpPr txBox="1">
            <a:spLocks noChangeArrowheads="1"/>
          </p:cNvSpPr>
          <p:nvPr/>
        </p:nvSpPr>
        <p:spPr bwMode="auto">
          <a:xfrm>
            <a:off x="7286625" y="6396038"/>
            <a:ext cx="1143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Возврат к оглавлению</a:t>
            </a:r>
          </a:p>
        </p:txBody>
      </p:sp>
      <p:sp>
        <p:nvSpPr>
          <p:cNvPr id="10253" name="Управляющая кнопка: далее 1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214438" y="6286500"/>
            <a:ext cx="500062" cy="214313"/>
          </a:xfrm>
          <a:prstGeom prst="actionButtonForwardNext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4" name="Управляющая кнопка: назад 1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42938" y="6286500"/>
            <a:ext cx="500062" cy="214313"/>
          </a:xfrm>
          <a:prstGeom prst="actionButtonBackPrevious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5" name="Управляющая кнопка: звук 10">
            <a:hlinkClick r:id="" action="ppaction://noaction" highlightClick="1">
              <a:snd r:embed="rId7" name="applause.wav"/>
            </a:hlinkClick>
          </p:cNvPr>
          <p:cNvSpPr>
            <a:spLocks noChangeArrowheads="1"/>
          </p:cNvSpPr>
          <p:nvPr/>
        </p:nvSpPr>
        <p:spPr bwMode="auto">
          <a:xfrm>
            <a:off x="3286125" y="6429375"/>
            <a:ext cx="428625" cy="428625"/>
          </a:xfrm>
          <a:prstGeom prst="actionButtonSound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6" name="TextBox 15"/>
          <p:cNvSpPr txBox="1">
            <a:spLocks noChangeArrowheads="1"/>
          </p:cNvSpPr>
          <p:nvPr/>
        </p:nvSpPr>
        <p:spPr bwMode="auto">
          <a:xfrm>
            <a:off x="3786188" y="6500813"/>
            <a:ext cx="164306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Аплодисменты</a:t>
            </a:r>
          </a:p>
        </p:txBody>
      </p:sp>
      <p:sp>
        <p:nvSpPr>
          <p:cNvPr id="17" name="Управляющая кнопка: возврат 16">
            <a:hlinkClick r:id="rId6" action="ppaction://hlinksldjump" highlightClick="1"/>
          </p:cNvPr>
          <p:cNvSpPr/>
          <p:nvPr/>
        </p:nvSpPr>
        <p:spPr>
          <a:xfrm>
            <a:off x="6929438" y="6500813"/>
            <a:ext cx="357187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Пословицы</a:t>
            </a:r>
          </a:p>
        </p:txBody>
      </p:sp>
      <p:sp>
        <p:nvSpPr>
          <p:cNvPr id="17411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1200" b="1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1200" b="1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1200" b="1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1200" b="1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200" b="1" smtClean="0"/>
              <a:t>Пословицы:</a:t>
            </a:r>
            <a:r>
              <a:rPr lang="ru-RU" sz="1200" smtClean="0"/>
              <a:t>…                    </a:t>
            </a:r>
            <a:r>
              <a:rPr lang="en-US" sz="1200" smtClean="0"/>
              <a:t>                           </a:t>
            </a:r>
            <a:r>
              <a:rPr lang="ru-RU" sz="1200" b="1" smtClean="0"/>
              <a:t>Пословицы: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1200" b="1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1200" b="1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1200" b="1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1200" b="1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1200" b="1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1200" b="1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1200" b="1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1200" b="1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1200" b="1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200" b="1" smtClean="0"/>
              <a:t>Пословицы:                                                 Пословицы:</a:t>
            </a:r>
            <a:endParaRPr lang="en-US" sz="1200" smtClean="0"/>
          </a:p>
          <a:p>
            <a:pPr algn="ctr" eaLnBrk="1" hangingPunct="1">
              <a:buFontTx/>
              <a:buNone/>
              <a:defRPr/>
            </a:pPr>
            <a:r>
              <a:rPr lang="en-US" sz="1200" smtClean="0"/>
              <a:t>                                       </a:t>
            </a:r>
            <a:endParaRPr lang="ru-RU" sz="1200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1200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1200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200" smtClean="0"/>
              <a:t>                                              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1200" smtClean="0"/>
          </a:p>
        </p:txBody>
      </p:sp>
      <p:pic>
        <p:nvPicPr>
          <p:cNvPr id="11268" name="Picture 8" descr="RIF_51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88" y="3286125"/>
            <a:ext cx="16922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d_515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3" y="1643063"/>
            <a:ext cx="171450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7" descr="akul_gen_v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9125" y="1643063"/>
            <a:ext cx="15716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8" descr="ant_07i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00563" y="3214688"/>
            <a:ext cx="16430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TextBox 9"/>
          <p:cNvSpPr txBox="1">
            <a:spLocks noChangeArrowheads="1"/>
          </p:cNvSpPr>
          <p:nvPr/>
        </p:nvSpPr>
        <p:spPr bwMode="auto">
          <a:xfrm>
            <a:off x="500063" y="2571750"/>
            <a:ext cx="3000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1. После прилива всегда бывает … 2. Жди горя с моря, беды от</a:t>
            </a:r>
            <a:r>
              <a:rPr lang="en-US" sz="1200" dirty="0"/>
              <a:t> </a:t>
            </a:r>
            <a:r>
              <a:rPr lang="ru-RU" sz="1200" dirty="0"/>
              <a:t>…</a:t>
            </a:r>
            <a:r>
              <a:rPr lang="en-US" sz="1200" dirty="0"/>
              <a:t> </a:t>
            </a:r>
            <a:endParaRPr lang="ru-RU" sz="1200" dirty="0"/>
          </a:p>
        </p:txBody>
      </p:sp>
      <p:sp>
        <p:nvSpPr>
          <p:cNvPr id="11273" name="TextBox 10"/>
          <p:cNvSpPr txBox="1">
            <a:spLocks noChangeArrowheads="1"/>
          </p:cNvSpPr>
          <p:nvPr/>
        </p:nvSpPr>
        <p:spPr bwMode="auto">
          <a:xfrm>
            <a:off x="500063" y="4500563"/>
            <a:ext cx="3500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1200"/>
              <a:t>Океан не пренебрегает и малыми</a:t>
            </a:r>
            <a:r>
              <a:rPr lang="en-US" sz="1200"/>
              <a:t> </a:t>
            </a:r>
            <a:r>
              <a:rPr lang="ru-RU" sz="1200"/>
              <a:t>…</a:t>
            </a:r>
          </a:p>
          <a:p>
            <a:pPr marL="342900" indent="-342900"/>
            <a:r>
              <a:rPr lang="ru-RU" sz="1200"/>
              <a:t>2. … и землю точит и камень долбит.</a:t>
            </a:r>
          </a:p>
        </p:txBody>
      </p:sp>
      <p:sp>
        <p:nvSpPr>
          <p:cNvPr id="11274" name="TextBox 11"/>
          <p:cNvSpPr txBox="1">
            <a:spLocks noChangeArrowheads="1"/>
          </p:cNvSpPr>
          <p:nvPr/>
        </p:nvSpPr>
        <p:spPr bwMode="auto">
          <a:xfrm>
            <a:off x="4143375" y="4500563"/>
            <a:ext cx="3571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1. Не будет …, не будет и травы. </a:t>
            </a:r>
            <a:endParaRPr lang="en-US" sz="1200"/>
          </a:p>
          <a:p>
            <a:pPr>
              <a:lnSpc>
                <a:spcPct val="80000"/>
              </a:lnSpc>
            </a:pPr>
            <a:r>
              <a:rPr lang="en-US" sz="1200"/>
              <a:t>2.   </a:t>
            </a:r>
            <a:r>
              <a:rPr lang="ru-RU" sz="1200"/>
              <a:t> Где …, там и беда. </a:t>
            </a:r>
            <a:r>
              <a:rPr lang="en-US" sz="1200"/>
              <a:t>                                    </a:t>
            </a:r>
            <a:endParaRPr lang="ru-RU" sz="1200"/>
          </a:p>
          <a:p>
            <a:endParaRPr lang="ru-RU"/>
          </a:p>
        </p:txBody>
      </p:sp>
      <p:sp>
        <p:nvSpPr>
          <p:cNvPr id="11275" name="TextBox 12"/>
          <p:cNvSpPr txBox="1">
            <a:spLocks noChangeArrowheads="1"/>
          </p:cNvSpPr>
          <p:nvPr/>
        </p:nvSpPr>
        <p:spPr bwMode="auto">
          <a:xfrm>
            <a:off x="4143375" y="2571750"/>
            <a:ext cx="2857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1. Царь огонь, да царица …</a:t>
            </a:r>
          </a:p>
          <a:p>
            <a:pPr>
              <a:lnSpc>
                <a:spcPct val="80000"/>
              </a:lnSpc>
            </a:pPr>
            <a:r>
              <a:rPr lang="ru-RU" sz="1200"/>
              <a:t>2. Мутная … не из чистого озера</a:t>
            </a:r>
          </a:p>
          <a:p>
            <a:endParaRPr lang="ru-RU"/>
          </a:p>
        </p:txBody>
      </p:sp>
      <p:sp>
        <p:nvSpPr>
          <p:cNvPr id="11276" name="Управляющая кнопка: настраиваемая 11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643688" y="6500813"/>
            <a:ext cx="357187" cy="357187"/>
          </a:xfrm>
          <a:prstGeom prst="actionButtonBlank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7" name="TextBox 12"/>
          <p:cNvSpPr txBox="1">
            <a:spLocks noChangeArrowheads="1"/>
          </p:cNvSpPr>
          <p:nvPr/>
        </p:nvSpPr>
        <p:spPr bwMode="auto">
          <a:xfrm>
            <a:off x="7143750" y="6396038"/>
            <a:ext cx="1143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Возврат к оглавлению</a:t>
            </a:r>
          </a:p>
        </p:txBody>
      </p:sp>
      <p:sp>
        <p:nvSpPr>
          <p:cNvPr id="11278" name="Управляющая кнопка: далее 1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214438" y="6286500"/>
            <a:ext cx="500062" cy="214313"/>
          </a:xfrm>
          <a:prstGeom prst="actionButtonForwardNext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9" name="Управляющая кнопка: назад 1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42938" y="6286500"/>
            <a:ext cx="500062" cy="214313"/>
          </a:xfrm>
          <a:prstGeom prst="actionButtonBackPrevious">
            <a:avLst/>
          </a:prstGeom>
          <a:solidFill>
            <a:schemeClr val="accent1">
              <a:alpha val="54117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Управляющая кнопка: возврат 15">
            <a:hlinkClick r:id="rId6" action="ppaction://hlinksldjump" highlightClick="1"/>
          </p:cNvPr>
          <p:cNvSpPr/>
          <p:nvPr/>
        </p:nvSpPr>
        <p:spPr>
          <a:xfrm>
            <a:off x="6643688" y="6500813"/>
            <a:ext cx="357187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53999"/>
          </a:scheme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53999"/>
          </a:scheme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612</TotalTime>
  <Words>974</Words>
  <Application>Microsoft Office PowerPoint</Application>
  <PresentationFormat>Экран (4:3)</PresentationFormat>
  <Paragraphs>214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Круги</vt:lpstr>
      <vt:lpstr>  </vt:lpstr>
      <vt:lpstr>Цель:</vt:lpstr>
      <vt:lpstr>Слайд 3</vt:lpstr>
      <vt:lpstr> </vt:lpstr>
      <vt:lpstr> </vt:lpstr>
      <vt:lpstr>«Один за всех и все за одного»             (Г. П.)</vt:lpstr>
      <vt:lpstr>              «Ну а в кубрике у нас…»                                                                                                                                                                                          </vt:lpstr>
      <vt:lpstr>Внимание! Правильный ответ</vt:lpstr>
      <vt:lpstr>Пословицы</vt:lpstr>
      <vt:lpstr>Внимание! Правильный ответ</vt:lpstr>
      <vt:lpstr> Распредели морских животных на 2 группы</vt:lpstr>
      <vt:lpstr>Внимание! Правильный ответ</vt:lpstr>
      <vt:lpstr>  </vt:lpstr>
      <vt:lpstr>    «Помоги воде сам» (объясните данные факторы загрязнения воды)</vt:lpstr>
      <vt:lpstr>Видеофильм </vt:lpstr>
      <vt:lpstr>  </vt:lpstr>
      <vt:lpstr>Слайд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1</dc:creator>
  <cp:lastModifiedBy>МетодКабинет</cp:lastModifiedBy>
  <cp:revision>56</cp:revision>
  <dcterms:created xsi:type="dcterms:W3CDTF">2007-01-27T09:19:50Z</dcterms:created>
  <dcterms:modified xsi:type="dcterms:W3CDTF">2014-11-13T14:45:51Z</dcterms:modified>
</cp:coreProperties>
</file>